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0" r:id="rId1"/>
    <p:sldMasterId id="2147483744" r:id="rId2"/>
    <p:sldMasterId id="2147483756" r:id="rId3"/>
  </p:sldMasterIdLst>
  <p:sldIdLst>
    <p:sldId id="256" r:id="rId4"/>
    <p:sldId id="511" r:id="rId5"/>
    <p:sldId id="461" r:id="rId6"/>
    <p:sldId id="481" r:id="rId7"/>
    <p:sldId id="480" r:id="rId8"/>
    <p:sldId id="451" r:id="rId9"/>
    <p:sldId id="460" r:id="rId10"/>
    <p:sldId id="482" r:id="rId11"/>
    <p:sldId id="513" r:id="rId12"/>
    <p:sldId id="444" r:id="rId13"/>
    <p:sldId id="463" r:id="rId14"/>
    <p:sldId id="464" r:id="rId15"/>
    <p:sldId id="512" r:id="rId16"/>
    <p:sldId id="465" r:id="rId17"/>
    <p:sldId id="466" r:id="rId18"/>
    <p:sldId id="516" r:id="rId19"/>
    <p:sldId id="521" r:id="rId20"/>
    <p:sldId id="522" r:id="rId21"/>
    <p:sldId id="523" r:id="rId22"/>
    <p:sldId id="467" r:id="rId23"/>
    <p:sldId id="472" r:id="rId24"/>
    <p:sldId id="474" r:id="rId25"/>
    <p:sldId id="475" r:id="rId26"/>
    <p:sldId id="476" r:id="rId27"/>
    <p:sldId id="477" r:id="rId28"/>
    <p:sldId id="478" r:id="rId29"/>
    <p:sldId id="479" r:id="rId30"/>
    <p:sldId id="514" r:id="rId31"/>
    <p:sldId id="489" r:id="rId32"/>
    <p:sldId id="501" r:id="rId33"/>
    <p:sldId id="498" r:id="rId34"/>
    <p:sldId id="506" r:id="rId35"/>
    <p:sldId id="499" r:id="rId36"/>
    <p:sldId id="500" r:id="rId37"/>
    <p:sldId id="490" r:id="rId38"/>
    <p:sldId id="502" r:id="rId39"/>
    <p:sldId id="503" r:id="rId40"/>
    <p:sldId id="504" r:id="rId41"/>
    <p:sldId id="505" r:id="rId42"/>
    <p:sldId id="488" r:id="rId43"/>
    <p:sldId id="486" r:id="rId44"/>
    <p:sldId id="431" r:id="rId45"/>
    <p:sldId id="487" r:id="rId46"/>
    <p:sldId id="491" r:id="rId47"/>
    <p:sldId id="510" r:id="rId48"/>
    <p:sldId id="507" r:id="rId49"/>
    <p:sldId id="508" r:id="rId50"/>
    <p:sldId id="509" r:id="rId51"/>
    <p:sldId id="484" r:id="rId52"/>
    <p:sldId id="496" r:id="rId53"/>
    <p:sldId id="495" r:id="rId54"/>
    <p:sldId id="485" r:id="rId55"/>
    <p:sldId id="483" r:id="rId56"/>
    <p:sldId id="515" r:id="rId57"/>
    <p:sldId id="518" r:id="rId58"/>
    <p:sldId id="519" r:id="rId59"/>
    <p:sldId id="520" r:id="rId60"/>
    <p:sldId id="524" r:id="rId61"/>
    <p:sldId id="492" r:id="rId62"/>
    <p:sldId id="494" r:id="rId63"/>
    <p:sldId id="493" r:id="rId6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65"/>
      <p:bold r:id="rId66"/>
      <p:italic r:id="rId67"/>
      <p:boldItalic r:id="rId68"/>
    </p:embeddedFont>
    <p:embeddedFont>
      <p:font typeface="HY바다M" panose="02030600000101010101" pitchFamily="18" charset="-127"/>
      <p:regular r:id="rId69"/>
    </p:embeddedFont>
    <p:embeddedFont>
      <p:font typeface="Arial Rounded MT Bold" panose="020F0704030504030204" pitchFamily="34" charset="0"/>
      <p:regular r:id="rId70"/>
    </p:embeddedFont>
    <p:embeddedFont>
      <p:font typeface="HY견고딕" panose="02030600000101010101" pitchFamily="18" charset="-127"/>
      <p:regular r:id="rId71"/>
    </p:embeddedFont>
    <p:embeddedFont>
      <p:font typeface="휴먼둥근헤드라인" panose="02030504000101010101" pitchFamily="18" charset="-127"/>
      <p:regular r:id="rId72"/>
    </p:embeddedFont>
    <p:embeddedFont>
      <p:font typeface="한컴바탕" panose="02030600000101010101" pitchFamily="18" charset="2"/>
      <p:regular r:id="rId73"/>
    </p:embeddedFont>
    <p:embeddedFont>
      <p:font typeface="Calibri Light" panose="020F0302020204030204" pitchFamily="34" charset="0"/>
      <p:regular r:id="rId74"/>
      <p:italic r:id="rId75"/>
    </p:embeddedFont>
    <p:embeddedFont>
      <p:font typeface="Arial Black" panose="020B0A04020102020204" pitchFamily="34" charset="0"/>
      <p:bold r:id="rId76"/>
    </p:embeddedFont>
    <p:embeddedFont>
      <p:font typeface="Verdana" panose="020B0604030504040204" pitchFamily="34" charset="0"/>
      <p:regular r:id="rId77"/>
      <p:bold r:id="rId78"/>
      <p:italic r:id="rId79"/>
      <p:boldItalic r:id="rId80"/>
    </p:embeddedFont>
    <p:embeddedFont>
      <p:font typeface="맑은 고딕" panose="020B0503020000020004" pitchFamily="50" charset="-127"/>
      <p:regular r:id="rId81"/>
      <p:bold r:id="rId82"/>
    </p:embeddedFont>
    <p:embeddedFont>
      <p:font typeface="Bahnschrift SemiLight" panose="020B0502040204020203" pitchFamily="34" charset="0"/>
      <p:regular r:id="rId83"/>
    </p:embeddedFont>
    <p:embeddedFont>
      <p:font typeface="Arita Buri Medium Bold" panose="020B0600000101010101" charset="-127"/>
      <p:regular r:id="rId8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ECE9"/>
    <a:srgbClr val="2E2C2F"/>
    <a:srgbClr val="939299"/>
    <a:srgbClr val="C0BDB8"/>
    <a:srgbClr val="EA83A5"/>
    <a:srgbClr val="F3DF68"/>
    <a:srgbClr val="FDE23F"/>
    <a:srgbClr val="5B97A4"/>
    <a:srgbClr val="449CAF"/>
    <a:srgbClr val="EAA4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78" autoAdjust="0"/>
    <p:restoredTop sz="94660"/>
  </p:normalViewPr>
  <p:slideViewPr>
    <p:cSldViewPr snapToGrid="0" showGuides="1">
      <p:cViewPr varScale="1">
        <p:scale>
          <a:sx n="120" d="100"/>
          <a:sy n="120" d="100"/>
        </p:scale>
        <p:origin x="1380" y="11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font" Target="fonts/font4.fntdata"/><Relationship Id="rId84" Type="http://schemas.openxmlformats.org/officeDocument/2006/relationships/font" Target="fonts/font20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font" Target="fonts/font10.fntdata"/><Relationship Id="rId79" Type="http://schemas.openxmlformats.org/officeDocument/2006/relationships/font" Target="fonts/font15.fntdata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font" Target="fonts/font5.fntdata"/><Relationship Id="rId77" Type="http://schemas.openxmlformats.org/officeDocument/2006/relationships/font" Target="fonts/font13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8.fntdata"/><Relationship Id="rId80" Type="http://schemas.openxmlformats.org/officeDocument/2006/relationships/font" Target="fonts/font16.fntdata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font" Target="fonts/font3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83" Type="http://schemas.openxmlformats.org/officeDocument/2006/relationships/font" Target="fonts/font19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font" Target="fonts/font14.fntdata"/><Relationship Id="rId81" Type="http://schemas.openxmlformats.org/officeDocument/2006/relationships/font" Target="fonts/font17.fntdata"/><Relationship Id="rId86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12.fntdata"/><Relationship Id="rId7" Type="http://schemas.openxmlformats.org/officeDocument/2006/relationships/slide" Target="slides/slide4.xml"/><Relationship Id="rId71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font" Target="fonts/font2.fntdata"/><Relationship Id="rId87" Type="http://schemas.openxmlformats.org/officeDocument/2006/relationships/theme" Target="theme/theme1.xml"/><Relationship Id="rId61" Type="http://schemas.openxmlformats.org/officeDocument/2006/relationships/slide" Target="slides/slide58.xml"/><Relationship Id="rId82" Type="http://schemas.openxmlformats.org/officeDocument/2006/relationships/font" Target="fonts/font1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5D8D-8A47-4BB2-BEAD-3854CCB17B4F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883C-E99C-4398-A9C3-F3889D77C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415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5D8D-8A47-4BB2-BEAD-3854CCB17B4F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883C-E99C-4398-A9C3-F3889D77C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920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5D8D-8A47-4BB2-BEAD-3854CCB17B4F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883C-E99C-4398-A9C3-F3889D77C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354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E2F5CC3-FB93-5643-BE61-5A8BF9A031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116996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1A6241-EB01-0E43-807E-7D207F060010}"/>
              </a:ext>
            </a:extLst>
          </p:cNvPr>
          <p:cNvSpPr/>
          <p:nvPr userDrawn="1"/>
        </p:nvSpPr>
        <p:spPr>
          <a:xfrm>
            <a:off x="4116996" y="0"/>
            <a:ext cx="5027004" cy="6858000"/>
          </a:xfrm>
          <a:prstGeom prst="rect">
            <a:avLst/>
          </a:prstGeom>
          <a:solidFill>
            <a:srgbClr val="F0EE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21232697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5FAB-8077-44B0-A3F8-A7DF14921B51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FB20-C524-4BBA-9D69-A59E886F9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022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5FAB-8077-44B0-A3F8-A7DF14921B51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FB20-C524-4BBA-9D69-A59E886F9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1434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5FAB-8077-44B0-A3F8-A7DF14921B51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FB20-C524-4BBA-9D69-A59E886F9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8654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5FAB-8077-44B0-A3F8-A7DF14921B51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FB20-C524-4BBA-9D69-A59E886F9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2230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5FAB-8077-44B0-A3F8-A7DF14921B51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FB20-C524-4BBA-9D69-A59E886F9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3251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5FAB-8077-44B0-A3F8-A7DF14921B51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FB20-C524-4BBA-9D69-A59E886F9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3618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5FAB-8077-44B0-A3F8-A7DF14921B51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FB20-C524-4BBA-9D69-A59E886F9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517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5D8D-8A47-4BB2-BEAD-3854CCB17B4F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883C-E99C-4398-A9C3-F3889D77C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0861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5FAB-8077-44B0-A3F8-A7DF14921B51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FB20-C524-4BBA-9D69-A59E886F9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970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5FAB-8077-44B0-A3F8-A7DF14921B51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FB20-C524-4BBA-9D69-A59E886F9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286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5FAB-8077-44B0-A3F8-A7DF14921B51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FB20-C524-4BBA-9D69-A59E886F9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7382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5FAB-8077-44B0-A3F8-A7DF14921B51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FB20-C524-4BBA-9D69-A59E886F9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2127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01361-ADE2-4BE0-8C7A-6E5D952289DF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B57CA-9013-48C4-A179-43CAC0DBA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3887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01361-ADE2-4BE0-8C7A-6E5D952289DF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B57CA-9013-48C4-A179-43CAC0DBA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8454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01361-ADE2-4BE0-8C7A-6E5D952289DF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B57CA-9013-48C4-A179-43CAC0DBA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7358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01361-ADE2-4BE0-8C7A-6E5D952289DF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B57CA-9013-48C4-A179-43CAC0DBA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9766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01361-ADE2-4BE0-8C7A-6E5D952289DF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B57CA-9013-48C4-A179-43CAC0DBA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3163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01361-ADE2-4BE0-8C7A-6E5D952289DF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B57CA-9013-48C4-A179-43CAC0DBA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208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5D8D-8A47-4BB2-BEAD-3854CCB17B4F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883C-E99C-4398-A9C3-F3889D77C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9386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01361-ADE2-4BE0-8C7A-6E5D952289DF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B57CA-9013-48C4-A179-43CAC0DBA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9698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01361-ADE2-4BE0-8C7A-6E5D952289DF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B57CA-9013-48C4-A179-43CAC0DBA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6664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01361-ADE2-4BE0-8C7A-6E5D952289DF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B57CA-9013-48C4-A179-43CAC0DBA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0863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01361-ADE2-4BE0-8C7A-6E5D952289DF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B57CA-9013-48C4-A179-43CAC0DBA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4020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01361-ADE2-4BE0-8C7A-6E5D952289DF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B57CA-9013-48C4-A179-43CAC0DBA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482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5D8D-8A47-4BB2-BEAD-3854CCB17B4F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883C-E99C-4398-A9C3-F3889D77C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151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5D8D-8A47-4BB2-BEAD-3854CCB17B4F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883C-E99C-4398-A9C3-F3889D77C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442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5D8D-8A47-4BB2-BEAD-3854CCB17B4F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883C-E99C-4398-A9C3-F3889D77C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440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5D8D-8A47-4BB2-BEAD-3854CCB17B4F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883C-E99C-4398-A9C3-F3889D77C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64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5D8D-8A47-4BB2-BEAD-3854CCB17B4F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883C-E99C-4398-A9C3-F3889D77C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38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5D8D-8A47-4BB2-BEAD-3854CCB17B4F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883C-E99C-4398-A9C3-F3889D77C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068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E5FAB-8077-44B0-A3F8-A7DF14921B51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53FB20-C524-4BBA-9D69-A59E886F9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633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68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E5FAB-8077-44B0-A3F8-A7DF14921B51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53FB20-C524-4BBA-9D69-A59E886F9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01361-ADE2-4BE0-8C7A-6E5D952289DF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B57CA-9013-48C4-A179-43CAC0DBA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075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rgbClr val="F0EC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8650492-62C2-44A4-A046-85158F9DD3C8}"/>
              </a:ext>
            </a:extLst>
          </p:cNvPr>
          <p:cNvSpPr txBox="1"/>
          <p:nvPr/>
        </p:nvSpPr>
        <p:spPr>
          <a:xfrm>
            <a:off x="2278078" y="1953159"/>
            <a:ext cx="4461658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en-US" altLang="ko-KR" sz="5500" b="1" dirty="0" err="1" smtClean="0">
                <a:latin typeface="Arial Black" panose="020B0A04020102020204" pitchFamily="34" charset="0"/>
                <a:ea typeface="Arita Buri Medium"/>
              </a:rPr>
              <a:t>Metabucks</a:t>
            </a:r>
            <a:endParaRPr lang="en-US" altLang="ko-KR" sz="5500" b="1" dirty="0">
              <a:latin typeface="Arial Black" panose="020B0A04020102020204" pitchFamily="34" charset="0"/>
              <a:ea typeface="Arita Buri Medium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3DCF269-4AEB-4278-93CB-D6273C81F748}"/>
              </a:ext>
            </a:extLst>
          </p:cNvPr>
          <p:cNvSpPr/>
          <p:nvPr/>
        </p:nvSpPr>
        <p:spPr>
          <a:xfrm>
            <a:off x="2278078" y="1199960"/>
            <a:ext cx="4496602" cy="2630079"/>
          </a:xfrm>
          <a:prstGeom prst="rect">
            <a:avLst/>
          </a:prstGeom>
          <a:noFill/>
          <a:ln w="60325" cap="rnd">
            <a:gradFill flip="none" rotWithShape="1">
              <a:gsLst>
                <a:gs pos="0">
                  <a:srgbClr val="E4A1B7"/>
                </a:gs>
                <a:gs pos="100000">
                  <a:srgbClr val="AAA4CA"/>
                </a:gs>
              </a:gsLst>
              <a:lin ang="5400000" scaled="1"/>
              <a:tileRect/>
            </a:gradFill>
            <a:round/>
          </a:ln>
          <a:effectLst>
            <a:outerShdw blurRad="381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350">
              <a:solidFill>
                <a:srgbClr val="F2DD68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777517" y="3981600"/>
            <a:ext cx="363432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50" dirty="0"/>
              <a:t>자바</a:t>
            </a:r>
            <a:r>
              <a:rPr lang="en-US" altLang="ko-KR" sz="1350" dirty="0"/>
              <a:t>,</a:t>
            </a:r>
            <a:r>
              <a:rPr lang="ko-KR" altLang="en-US" sz="1350" dirty="0" err="1"/>
              <a:t>파이썬기반</a:t>
            </a:r>
            <a:r>
              <a:rPr lang="ko-KR" altLang="en-US" sz="1350" dirty="0"/>
              <a:t> 빅데이터분석 </a:t>
            </a:r>
            <a:r>
              <a:rPr lang="ko-KR" altLang="en-US" sz="1350" dirty="0" err="1"/>
              <a:t>머신러닝활용</a:t>
            </a:r>
            <a:endParaRPr lang="ko-KR" altLang="en-US" sz="1350" dirty="0"/>
          </a:p>
        </p:txBody>
      </p:sp>
      <p:sp>
        <p:nvSpPr>
          <p:cNvPr id="13" name="직사각형 12"/>
          <p:cNvSpPr/>
          <p:nvPr/>
        </p:nvSpPr>
        <p:spPr>
          <a:xfrm>
            <a:off x="3595836" y="2759298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latin typeface="HY바다M" panose="02030600000101010101" pitchFamily="18" charset="-127"/>
                <a:ea typeface="HY바다M" panose="02030600000101010101" pitchFamily="18" charset="-127"/>
              </a:rPr>
              <a:t>무인카페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38597" y="4570524"/>
            <a:ext cx="74571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700" dirty="0">
                <a:latin typeface="Bahnschrift SemiLight" panose="020B0502040204020203" pitchFamily="34" charset="0"/>
              </a:rPr>
              <a:t>C</a:t>
            </a:r>
            <a:r>
              <a:rPr lang="ko-KR" altLang="en-US" sz="2700" dirty="0">
                <a:latin typeface="Bahnschrift SemiLight" panose="020B0502040204020203" pitchFamily="34" charset="0"/>
              </a:rPr>
              <a:t>팀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3702708" y="5316054"/>
            <a:ext cx="1907487" cy="558971"/>
            <a:chOff x="4304886" y="5908712"/>
            <a:chExt cx="2543316" cy="745295"/>
          </a:xfrm>
        </p:grpSpPr>
        <p:sp>
          <p:nvSpPr>
            <p:cNvPr id="16" name="TextBox 15"/>
            <p:cNvSpPr txBox="1"/>
            <p:nvPr/>
          </p:nvSpPr>
          <p:spPr>
            <a:xfrm>
              <a:off x="5019402" y="5976899"/>
              <a:ext cx="182880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kumimoji="1" lang="ko-KR" altLang="en-US" sz="135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Times New Roman" pitchFamily="18" charset="0"/>
                </a:rPr>
                <a:t>이젠</a:t>
              </a:r>
              <a:r>
                <a:rPr kumimoji="1" lang="en-US" altLang="ko-KR" sz="135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Times New Roman" pitchFamily="18" charset="0"/>
                </a:rPr>
                <a:t>IT</a:t>
              </a:r>
              <a:r>
                <a:rPr kumimoji="1" lang="ko-KR" altLang="en-US" sz="135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Times New Roman" pitchFamily="18" charset="0"/>
                </a:rPr>
                <a:t>아카데미</a:t>
              </a:r>
            </a:p>
            <a:p>
              <a:r>
                <a:rPr lang="en-US" altLang="ko-KR" sz="135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2022-05-27</a:t>
              </a:r>
              <a:endParaRPr lang="ko-KR" altLang="en-US" sz="135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4886" y="5908712"/>
              <a:ext cx="714516" cy="7145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077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B24BA5A-719F-EA40-971E-2183CBA1F1C4}"/>
              </a:ext>
            </a:extLst>
          </p:cNvPr>
          <p:cNvSpPr txBox="1"/>
          <p:nvPr/>
        </p:nvSpPr>
        <p:spPr>
          <a:xfrm>
            <a:off x="643236" y="2503308"/>
            <a:ext cx="7855557" cy="17081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5250" dirty="0">
                <a:ln w="19050">
                  <a:solidFill>
                    <a:srgbClr val="F0ECE9"/>
                  </a:solidFill>
                </a:ln>
                <a:noFill/>
                <a:latin typeface="Sandoll Nemony2 09 Oblique Bd" panose="020B0600000101010101" pitchFamily="34" charset="-127"/>
                <a:ea typeface="Sandoll Nemony2 09 Oblique Bd" panose="020B0600000101010101" pitchFamily="34" charset="-127"/>
              </a:rPr>
              <a:t>유즈케이스 </a:t>
            </a:r>
            <a:endParaRPr lang="en-US" altLang="ko-KR" sz="5250" dirty="0">
              <a:ln w="19050">
                <a:solidFill>
                  <a:srgbClr val="F0ECE9"/>
                </a:solidFill>
              </a:ln>
              <a:noFill/>
              <a:latin typeface="Sandoll Nemony2 09 Oblique Bd" panose="020B0600000101010101" pitchFamily="34" charset="-127"/>
              <a:ea typeface="Sandoll Nemony2 09 Oblique Bd" panose="020B0600000101010101" pitchFamily="34" charset="-127"/>
            </a:endParaRPr>
          </a:p>
          <a:p>
            <a:pPr algn="ctr"/>
            <a:r>
              <a:rPr lang="ko-KR" altLang="en-US" sz="5250" dirty="0">
                <a:ln w="19050">
                  <a:solidFill>
                    <a:srgbClr val="F0ECE9"/>
                  </a:solidFill>
                </a:ln>
                <a:solidFill>
                  <a:srgbClr val="939299"/>
                </a:solidFill>
                <a:latin typeface="Sandoll Nemony2 09 Oblique Bd" panose="020B0600000101010101" pitchFamily="34" charset="-127"/>
                <a:ea typeface="Sandoll Nemony2 09 Oblique Bd" panose="020B0600000101010101" pitchFamily="34" charset="-127"/>
              </a:rPr>
              <a:t>다이어그램</a:t>
            </a:r>
            <a:endParaRPr lang="ko-KR" altLang="en-US" sz="5250" dirty="0">
              <a:ln w="19050">
                <a:noFill/>
              </a:ln>
              <a:solidFill>
                <a:srgbClr val="939299"/>
              </a:solidFill>
              <a:effectLst>
                <a:outerShdw dist="101600" dir="2700000" algn="tl" rotWithShape="0">
                  <a:srgbClr val="EA83A5"/>
                </a:outerShdw>
              </a:effectLst>
              <a:latin typeface="Sandoll Nemony2 09 Oblique Bd" panose="020B0600000101010101" pitchFamily="34" charset="-127"/>
              <a:ea typeface="Sandoll Nemony2 09 Oblique B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829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lgGrid">
          <a:fgClr>
            <a:schemeClr val="bg1">
              <a:lumMod val="95000"/>
            </a:schemeClr>
          </a:fgClr>
          <a:bgClr>
            <a:srgbClr val="F0EC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49542" y="1569135"/>
            <a:ext cx="8842058" cy="5088839"/>
            <a:chOff x="149542" y="1569136"/>
            <a:chExt cx="8842058" cy="4371152"/>
          </a:xfrm>
        </p:grpSpPr>
        <p:sp>
          <p:nvSpPr>
            <p:cNvPr id="5" name="직사각형 4"/>
            <p:cNvSpPr/>
            <p:nvPr/>
          </p:nvSpPr>
          <p:spPr>
            <a:xfrm>
              <a:off x="149542" y="1569136"/>
              <a:ext cx="8842058" cy="437115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350" dirty="0">
                <a:solidFill>
                  <a:schemeClr val="tx1"/>
                </a:solidFill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4322" y="1698216"/>
              <a:ext cx="8572499" cy="4112992"/>
            </a:xfrm>
            <a:prstGeom prst="rect">
              <a:avLst/>
            </a:prstGeom>
          </p:spPr>
        </p:pic>
      </p:grpSp>
      <p:sp>
        <p:nvSpPr>
          <p:cNvPr id="10" name="모서리가 둥근 직사각형 9"/>
          <p:cNvSpPr/>
          <p:nvPr/>
        </p:nvSpPr>
        <p:spPr>
          <a:xfrm>
            <a:off x="149542" y="589379"/>
            <a:ext cx="4646802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유스케이스 </a:t>
            </a:r>
            <a:r>
              <a:rPr lang="en-US" altLang="ko-KR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–</a:t>
            </a:r>
            <a:r>
              <a:rPr lang="ko-KR" altLang="en-US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전체 시스템</a:t>
            </a:r>
            <a:endParaRPr lang="en-US" altLang="ko-KR" sz="2800" b="1" dirty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50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rgbClr val="F0EC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49542" y="1664386"/>
            <a:ext cx="8842058" cy="5098364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49542" y="621184"/>
            <a:ext cx="4646802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유스케이스</a:t>
            </a:r>
            <a:r>
              <a:rPr lang="en-US" altLang="ko-KR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홈페이지</a:t>
            </a:r>
            <a:endParaRPr lang="en-US" altLang="ko-KR" sz="2800" b="1" dirty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1" t="1762" r="20000" b="23655"/>
          <a:stretch/>
        </p:blipFill>
        <p:spPr>
          <a:xfrm>
            <a:off x="228600" y="1781175"/>
            <a:ext cx="8686799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43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rgbClr val="F0EC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49542" y="1569136"/>
            <a:ext cx="8842058" cy="5110588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49542" y="621184"/>
            <a:ext cx="4646802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유스케이스</a:t>
            </a:r>
            <a:r>
              <a:rPr lang="en-US" altLang="ko-KR" sz="2800" b="1" dirty="0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</a:t>
            </a:r>
            <a:r>
              <a:rPr lang="ko-KR" altLang="en-US" sz="2800" b="1" dirty="0" err="1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메타오더</a:t>
            </a:r>
            <a:endParaRPr lang="en-US" altLang="ko-KR" sz="2800" b="1" dirty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46" y="1828801"/>
            <a:ext cx="8477250" cy="477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0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rgbClr val="F0EC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49542" y="1569136"/>
            <a:ext cx="8842058" cy="5155514"/>
            <a:chOff x="149542" y="1569136"/>
            <a:chExt cx="8842058" cy="4371152"/>
          </a:xfrm>
        </p:grpSpPr>
        <p:sp>
          <p:nvSpPr>
            <p:cNvPr id="5" name="직사각형 4"/>
            <p:cNvSpPr/>
            <p:nvPr/>
          </p:nvSpPr>
          <p:spPr>
            <a:xfrm>
              <a:off x="149542" y="1569136"/>
              <a:ext cx="8842058" cy="437115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350" dirty="0">
                <a:solidFill>
                  <a:schemeClr val="tx1"/>
                </a:solidFill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941" y="1748790"/>
              <a:ext cx="8557260" cy="4100426"/>
            </a:xfrm>
            <a:prstGeom prst="rect">
              <a:avLst/>
            </a:prstGeom>
          </p:spPr>
        </p:pic>
      </p:grpSp>
      <p:sp>
        <p:nvSpPr>
          <p:cNvPr id="9" name="모서리가 둥근 직사각형 8"/>
          <p:cNvSpPr/>
          <p:nvPr/>
        </p:nvSpPr>
        <p:spPr>
          <a:xfrm>
            <a:off x="70029" y="661163"/>
            <a:ext cx="4646802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유스케이스</a:t>
            </a:r>
            <a:r>
              <a:rPr lang="en-US" altLang="ko-KR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-KIOSK</a:t>
            </a:r>
          </a:p>
        </p:txBody>
      </p:sp>
    </p:spTree>
    <p:extLst>
      <p:ext uri="{BB962C8B-B14F-4D97-AF65-F5344CB8AC3E}">
        <p14:creationId xmlns:p14="http://schemas.microsoft.com/office/powerpoint/2010/main" val="425832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rgbClr val="F0EC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49542" y="1569135"/>
            <a:ext cx="8842058" cy="5126939"/>
            <a:chOff x="149542" y="1569136"/>
            <a:chExt cx="8842058" cy="4371152"/>
          </a:xfrm>
        </p:grpSpPr>
        <p:sp>
          <p:nvSpPr>
            <p:cNvPr id="5" name="직사각형 4"/>
            <p:cNvSpPr/>
            <p:nvPr/>
          </p:nvSpPr>
          <p:spPr>
            <a:xfrm>
              <a:off x="149542" y="1569136"/>
              <a:ext cx="8842058" cy="437115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350" dirty="0">
                <a:solidFill>
                  <a:schemeClr val="tx1"/>
                </a:solidFill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6231" y="1786891"/>
              <a:ext cx="8488680" cy="4040349"/>
            </a:xfrm>
            <a:prstGeom prst="rect">
              <a:avLst/>
            </a:prstGeom>
          </p:spPr>
        </p:pic>
      </p:grpSp>
      <p:sp>
        <p:nvSpPr>
          <p:cNvPr id="9" name="모서리가 둥근 직사각형 8"/>
          <p:cNvSpPr/>
          <p:nvPr/>
        </p:nvSpPr>
        <p:spPr>
          <a:xfrm>
            <a:off x="149542" y="642112"/>
            <a:ext cx="4646802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유스케이스</a:t>
            </a:r>
            <a:r>
              <a:rPr lang="en-US" altLang="ko-KR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-POS</a:t>
            </a:r>
          </a:p>
        </p:txBody>
      </p:sp>
    </p:spTree>
    <p:extLst>
      <p:ext uri="{BB962C8B-B14F-4D97-AF65-F5344CB8AC3E}">
        <p14:creationId xmlns:p14="http://schemas.microsoft.com/office/powerpoint/2010/main" val="215631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24BA5A-719F-EA40-971E-2183CBA1F1C4}"/>
              </a:ext>
            </a:extLst>
          </p:cNvPr>
          <p:cNvSpPr txBox="1"/>
          <p:nvPr/>
        </p:nvSpPr>
        <p:spPr>
          <a:xfrm>
            <a:off x="643236" y="2503308"/>
            <a:ext cx="7855557" cy="9002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5250" dirty="0" smtClean="0">
                <a:ln w="19050">
                  <a:solidFill>
                    <a:srgbClr val="F0ECE9"/>
                  </a:solidFill>
                </a:ln>
                <a:noFill/>
                <a:latin typeface="Sandoll Nemony2 09 Oblique Bd" panose="020B0600000101010101" pitchFamily="34" charset="-127"/>
                <a:ea typeface="Sandoll Nemony2 09 Oblique Bd" panose="020B0600000101010101" pitchFamily="34" charset="-127"/>
              </a:rPr>
              <a:t>요구사항 분석</a:t>
            </a:r>
            <a:endParaRPr lang="ko-KR" altLang="en-US" sz="5250" dirty="0">
              <a:ln w="19050">
                <a:noFill/>
              </a:ln>
              <a:solidFill>
                <a:srgbClr val="F3DF68"/>
              </a:solidFill>
              <a:effectLst>
                <a:outerShdw dist="101600" dir="2700000" algn="tl" rotWithShape="0">
                  <a:srgbClr val="EA83A5"/>
                </a:outerShdw>
              </a:effectLst>
              <a:latin typeface="Sandoll Nemony2 09 Oblique Bd" panose="020B0600000101010101" pitchFamily="34" charset="-127"/>
              <a:ea typeface="Sandoll Nemony2 09 Oblique B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2835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rgbClr val="F0EC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49542" y="1296063"/>
            <a:ext cx="8842058" cy="5400011"/>
            <a:chOff x="149542" y="1569135"/>
            <a:chExt cx="8842058" cy="5126939"/>
          </a:xfrm>
        </p:grpSpPr>
        <p:sp>
          <p:nvSpPr>
            <p:cNvPr id="4" name="직사각형 3"/>
            <p:cNvSpPr/>
            <p:nvPr/>
          </p:nvSpPr>
          <p:spPr>
            <a:xfrm>
              <a:off x="149542" y="1569135"/>
              <a:ext cx="8842058" cy="5126939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350" dirty="0">
                <a:solidFill>
                  <a:schemeClr val="tx1"/>
                </a:solidFill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35" r="22435"/>
            <a:stretch/>
          </p:blipFill>
          <p:spPr>
            <a:xfrm>
              <a:off x="858741" y="1673663"/>
              <a:ext cx="7585544" cy="4917882"/>
            </a:xfrm>
            <a:prstGeom prst="rect">
              <a:avLst/>
            </a:prstGeom>
          </p:spPr>
        </p:pic>
      </p:grpSp>
      <p:sp>
        <p:nvSpPr>
          <p:cNvPr id="7" name="모서리가 둥근 직사각형 6"/>
          <p:cNvSpPr/>
          <p:nvPr/>
        </p:nvSpPr>
        <p:spPr>
          <a:xfrm>
            <a:off x="149542" y="532964"/>
            <a:ext cx="4646802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ko-KR" altLang="en-US" sz="2800" b="1" dirty="0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요구사항 정의</a:t>
            </a:r>
            <a:endParaRPr lang="en-US" altLang="ko-KR" sz="2800" b="1" dirty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0357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rgbClr val="F0EC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9542" y="1296063"/>
            <a:ext cx="8842058" cy="5400011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49542" y="532964"/>
            <a:ext cx="4646802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ko-KR" altLang="en-US" sz="2800" b="1" dirty="0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요구사항 명세서 </a:t>
            </a:r>
            <a:r>
              <a:rPr lang="en-US" altLang="ko-KR" sz="2800" b="1" dirty="0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1</a:t>
            </a:r>
            <a:endParaRPr lang="en-US" altLang="ko-KR" sz="2800" b="1" dirty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8" r="22348"/>
          <a:stretch/>
        </p:blipFill>
        <p:spPr>
          <a:xfrm>
            <a:off x="381663" y="1518699"/>
            <a:ext cx="8420431" cy="498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93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rgbClr val="F0EC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9542" y="1296063"/>
            <a:ext cx="8842058" cy="5400011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49542" y="532964"/>
            <a:ext cx="4646802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ko-KR" altLang="en-US" sz="2800" b="1" dirty="0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요구사항 명세서 </a:t>
            </a:r>
            <a:r>
              <a:rPr lang="en-US" altLang="ko-KR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2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22" r="22435"/>
          <a:stretch/>
        </p:blipFill>
        <p:spPr>
          <a:xfrm>
            <a:off x="341905" y="1485576"/>
            <a:ext cx="8476091" cy="499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347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890594" y="601303"/>
            <a:ext cx="5159888" cy="5638933"/>
            <a:chOff x="5467242" y="-504852"/>
            <a:chExt cx="6678006" cy="751857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AF5BFE7-5816-47F2-AE71-1585D683E225}"/>
                </a:ext>
              </a:extLst>
            </p:cNvPr>
            <p:cNvSpPr txBox="1"/>
            <p:nvPr/>
          </p:nvSpPr>
          <p:spPr>
            <a:xfrm>
              <a:off x="5467242" y="-504852"/>
              <a:ext cx="1938121" cy="3801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7925" dirty="0">
                  <a:solidFill>
                    <a:srgbClr val="554F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「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120567-C60E-47AF-ADE4-9B7224CA755C}"/>
                </a:ext>
              </a:extLst>
            </p:cNvPr>
            <p:cNvSpPr txBox="1"/>
            <p:nvPr/>
          </p:nvSpPr>
          <p:spPr>
            <a:xfrm>
              <a:off x="10750361" y="3212685"/>
              <a:ext cx="1394887" cy="3801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7925" dirty="0">
                  <a:solidFill>
                    <a:srgbClr val="554F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」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17" y="855299"/>
            <a:ext cx="4114800" cy="5143500"/>
            <a:chOff x="0" y="0"/>
            <a:chExt cx="5486400" cy="6858000"/>
          </a:xfrm>
        </p:grpSpPr>
        <p:sp>
          <p:nvSpPr>
            <p:cNvPr id="12" name="직사각형 11"/>
            <p:cNvSpPr/>
            <p:nvPr/>
          </p:nvSpPr>
          <p:spPr>
            <a:xfrm>
              <a:off x="0" y="0"/>
              <a:ext cx="5486400" cy="685800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E93A58B-B7F0-B74F-A55D-28D3935A0C6D}"/>
                </a:ext>
              </a:extLst>
            </p:cNvPr>
            <p:cNvSpPr txBox="1"/>
            <p:nvPr/>
          </p:nvSpPr>
          <p:spPr>
            <a:xfrm>
              <a:off x="415431" y="2610791"/>
              <a:ext cx="4541195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7500" b="1" dirty="0">
                  <a:latin typeface="Arial Rounded MT Bold" panose="020F0704030504030204" pitchFamily="34" charset="0"/>
                </a:rPr>
                <a:t>INDEX</a:t>
              </a:r>
              <a:endParaRPr kumimoji="1" lang="ko-KR" altLang="en-US" sz="7500" b="1" dirty="0"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4637588" y="1055246"/>
            <a:ext cx="3558400" cy="447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5763" indent="-385763">
              <a:spcAft>
                <a:spcPts val="750"/>
              </a:spcAft>
              <a:buAutoNum type="arabicPeriod"/>
              <a:defRPr/>
            </a:pPr>
            <a:r>
              <a:rPr lang="en-US" altLang="ko-KR" sz="225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Cteam</a:t>
            </a:r>
            <a:r>
              <a:rPr lang="ko-KR" altLang="en-US" sz="2250" dirty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 소개</a:t>
            </a:r>
            <a:endParaRPr lang="en-US" altLang="ko-KR" sz="2250" dirty="0">
              <a:solidFill>
                <a:schemeClr val="accent4">
                  <a:lumMod val="25000"/>
                </a:schemeClr>
              </a:solidFill>
              <a:latin typeface="맑은 고딕" pitchFamily="50" charset="-127"/>
              <a:ea typeface="맑은 고딕" pitchFamily="50" charset="-127"/>
              <a:cs typeface="Arial"/>
            </a:endParaRPr>
          </a:p>
          <a:p>
            <a:pPr marL="385763" indent="-385763">
              <a:spcAft>
                <a:spcPts val="750"/>
              </a:spcAft>
              <a:buAutoNum type="arabicPeriod"/>
              <a:defRPr/>
            </a:pPr>
            <a:r>
              <a:rPr lang="ko-KR" altLang="en-US" sz="2250" dirty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프로젝트 </a:t>
            </a:r>
            <a:r>
              <a:rPr lang="ko-KR" altLang="en-US" sz="2250" dirty="0" smtClean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개요</a:t>
            </a:r>
            <a:endParaRPr lang="en-US" altLang="ko-KR" sz="2250" dirty="0" smtClean="0">
              <a:solidFill>
                <a:schemeClr val="accent4">
                  <a:lumMod val="25000"/>
                </a:schemeClr>
              </a:solidFill>
              <a:latin typeface="맑은 고딕" pitchFamily="50" charset="-127"/>
              <a:ea typeface="맑은 고딕" pitchFamily="50" charset="-127"/>
              <a:cs typeface="Arial"/>
            </a:endParaRPr>
          </a:p>
          <a:p>
            <a:pPr marL="385763" indent="-385763">
              <a:spcAft>
                <a:spcPts val="750"/>
              </a:spcAft>
              <a:buFontTx/>
              <a:buAutoNum type="arabicPeriod"/>
              <a:defRPr/>
            </a:pPr>
            <a:r>
              <a:rPr lang="ko-KR" altLang="en-US" sz="2250" dirty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cs typeface="Arial"/>
              </a:rPr>
              <a:t>전체 시스템 </a:t>
            </a:r>
            <a:r>
              <a:rPr lang="ko-KR" altLang="en-US" sz="2250" dirty="0" smtClean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cs typeface="Arial"/>
              </a:rPr>
              <a:t>구성도</a:t>
            </a:r>
            <a:endParaRPr lang="en-US" altLang="ko-KR" sz="2250" dirty="0">
              <a:solidFill>
                <a:schemeClr val="accent4">
                  <a:lumMod val="25000"/>
                </a:schemeClr>
              </a:solidFill>
              <a:latin typeface="맑은 고딕" pitchFamily="50" charset="-127"/>
              <a:ea typeface="맑은 고딕" pitchFamily="50" charset="-127"/>
              <a:cs typeface="Arial"/>
            </a:endParaRPr>
          </a:p>
          <a:p>
            <a:pPr marL="385763" indent="-385763">
              <a:spcAft>
                <a:spcPts val="750"/>
              </a:spcAft>
              <a:buFontTx/>
              <a:buAutoNum type="arabicPeriod"/>
              <a:defRPr/>
            </a:pPr>
            <a:r>
              <a:rPr lang="ko-KR" altLang="en-US" sz="2250" dirty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cs typeface="Arial"/>
              </a:rPr>
              <a:t>개발 환경 </a:t>
            </a:r>
            <a:endParaRPr lang="en-US" altLang="ko-KR" sz="2250" dirty="0">
              <a:solidFill>
                <a:schemeClr val="accent4">
                  <a:lumMod val="25000"/>
                </a:schemeClr>
              </a:solidFill>
              <a:latin typeface="맑은 고딕" pitchFamily="50" charset="-127"/>
              <a:cs typeface="Arial"/>
            </a:endParaRPr>
          </a:p>
          <a:p>
            <a:pPr marL="385763" indent="-385763">
              <a:spcAft>
                <a:spcPts val="750"/>
              </a:spcAft>
              <a:buFontTx/>
              <a:buAutoNum type="arabicPeriod"/>
              <a:defRPr/>
            </a:pPr>
            <a:r>
              <a:rPr lang="ko-KR" altLang="en-US" sz="2250" dirty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cs typeface="Arial"/>
              </a:rPr>
              <a:t>프로젝트 개발 일정</a:t>
            </a:r>
            <a:endParaRPr lang="en-US" altLang="ko-KR" sz="2250" dirty="0">
              <a:solidFill>
                <a:schemeClr val="accent4">
                  <a:lumMod val="25000"/>
                </a:schemeClr>
              </a:solidFill>
              <a:latin typeface="맑은 고딕" pitchFamily="50" charset="-127"/>
              <a:cs typeface="Arial"/>
            </a:endParaRPr>
          </a:p>
          <a:p>
            <a:pPr marL="385763" indent="-385763">
              <a:spcAft>
                <a:spcPts val="750"/>
              </a:spcAft>
              <a:buFontTx/>
              <a:buAutoNum type="arabicPeriod"/>
              <a:defRPr/>
            </a:pPr>
            <a:r>
              <a:rPr lang="ko-KR" altLang="en-US" sz="2250" dirty="0" smtClean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cs typeface="Arial"/>
              </a:rPr>
              <a:t>분석 </a:t>
            </a:r>
            <a:r>
              <a:rPr lang="ko-KR" altLang="en-US" sz="2250" dirty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cs typeface="Arial"/>
              </a:rPr>
              <a:t>내용</a:t>
            </a:r>
            <a:endParaRPr lang="en-US" altLang="ko-KR" sz="2250" dirty="0">
              <a:solidFill>
                <a:schemeClr val="accent4">
                  <a:lumMod val="25000"/>
                </a:schemeClr>
              </a:solidFill>
              <a:latin typeface="맑은 고딕" pitchFamily="50" charset="-127"/>
              <a:cs typeface="Arial"/>
            </a:endParaRPr>
          </a:p>
          <a:p>
            <a:pPr marL="385763" indent="-385763">
              <a:spcAft>
                <a:spcPts val="750"/>
              </a:spcAft>
              <a:buFontTx/>
              <a:buAutoNum type="arabicPeriod"/>
              <a:defRPr/>
            </a:pPr>
            <a:r>
              <a:rPr lang="ko-KR" altLang="en-US" sz="2250" dirty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cs typeface="Arial"/>
              </a:rPr>
              <a:t>기능</a:t>
            </a:r>
            <a:r>
              <a:rPr lang="en-US" altLang="ko-KR" sz="2250" dirty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cs typeface="Arial"/>
              </a:rPr>
              <a:t>/</a:t>
            </a:r>
            <a:r>
              <a:rPr lang="ko-KR" altLang="en-US" sz="2250" dirty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cs typeface="Arial"/>
              </a:rPr>
              <a:t>개발 </a:t>
            </a:r>
            <a:r>
              <a:rPr lang="ko-KR" altLang="en-US" sz="2250" dirty="0" smtClean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cs typeface="Arial"/>
              </a:rPr>
              <a:t>구현</a:t>
            </a:r>
            <a:endParaRPr lang="en-US" altLang="ko-KR" sz="2250" dirty="0" smtClean="0">
              <a:solidFill>
                <a:schemeClr val="accent4">
                  <a:lumMod val="25000"/>
                </a:schemeClr>
              </a:solidFill>
              <a:latin typeface="맑은 고딕" pitchFamily="50" charset="-127"/>
              <a:cs typeface="Arial"/>
            </a:endParaRPr>
          </a:p>
          <a:p>
            <a:pPr marL="385763" indent="-385763">
              <a:spcAft>
                <a:spcPts val="750"/>
              </a:spcAft>
              <a:buFontTx/>
              <a:buAutoNum type="arabicPeriod"/>
              <a:defRPr/>
            </a:pPr>
            <a:r>
              <a:rPr lang="ko-KR" altLang="en-US" sz="2250" dirty="0" smtClean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cs typeface="Arial"/>
              </a:rPr>
              <a:t>협업 내용</a:t>
            </a:r>
            <a:endParaRPr lang="en-US" altLang="ko-KR" sz="2250" dirty="0" smtClean="0">
              <a:solidFill>
                <a:schemeClr val="accent4">
                  <a:lumMod val="25000"/>
                </a:schemeClr>
              </a:solidFill>
              <a:latin typeface="맑은 고딕" pitchFamily="50" charset="-127"/>
              <a:cs typeface="Arial"/>
            </a:endParaRPr>
          </a:p>
          <a:p>
            <a:pPr marL="385763" indent="-385763">
              <a:spcAft>
                <a:spcPts val="750"/>
              </a:spcAft>
              <a:buFontTx/>
              <a:buAutoNum type="arabicPeriod"/>
              <a:defRPr/>
            </a:pPr>
            <a:r>
              <a:rPr lang="ko-KR" altLang="en-US" sz="2250" dirty="0" smtClean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cs typeface="Arial"/>
              </a:rPr>
              <a:t>프로그램 </a:t>
            </a:r>
            <a:r>
              <a:rPr lang="ko-KR" altLang="en-US" sz="2250" dirty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cs typeface="Arial"/>
              </a:rPr>
              <a:t>시연</a:t>
            </a:r>
            <a:endParaRPr lang="en-US" altLang="ko-KR" sz="2250" dirty="0">
              <a:solidFill>
                <a:schemeClr val="accent4">
                  <a:lumMod val="25000"/>
                </a:schemeClr>
              </a:solidFill>
              <a:latin typeface="맑은 고딕" pitchFamily="50" charset="-127"/>
              <a:cs typeface="Arial"/>
            </a:endParaRPr>
          </a:p>
          <a:p>
            <a:pPr marL="385763" indent="-385763">
              <a:spcAft>
                <a:spcPts val="750"/>
              </a:spcAft>
              <a:buFontTx/>
              <a:buAutoNum type="arabicPeriod"/>
              <a:defRPr/>
            </a:pPr>
            <a:r>
              <a:rPr lang="en-US" altLang="ko-KR" sz="2250" dirty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cs typeface="Arial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03827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B24BA5A-719F-EA40-971E-2183CBA1F1C4}"/>
              </a:ext>
            </a:extLst>
          </p:cNvPr>
          <p:cNvSpPr txBox="1"/>
          <p:nvPr/>
        </p:nvSpPr>
        <p:spPr>
          <a:xfrm>
            <a:off x="643236" y="2503308"/>
            <a:ext cx="7855557" cy="17081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5250" dirty="0">
                <a:ln w="19050">
                  <a:solidFill>
                    <a:srgbClr val="F0ECE9"/>
                  </a:solidFill>
                </a:ln>
                <a:noFill/>
                <a:latin typeface="Sandoll Nemony2 09 Oblique Bd" panose="020B0600000101010101" pitchFamily="34" charset="-127"/>
                <a:ea typeface="Sandoll Nemony2 09 Oblique Bd" panose="020B0600000101010101" pitchFamily="34" charset="-127"/>
              </a:rPr>
              <a:t>시퀀스 </a:t>
            </a:r>
            <a:endParaRPr lang="en-US" altLang="ko-KR" sz="5250" dirty="0">
              <a:ln w="19050">
                <a:solidFill>
                  <a:srgbClr val="F0ECE9"/>
                </a:solidFill>
              </a:ln>
              <a:noFill/>
              <a:latin typeface="Sandoll Nemony2 09 Oblique Bd" panose="020B0600000101010101" pitchFamily="34" charset="-127"/>
              <a:ea typeface="Sandoll Nemony2 09 Oblique Bd" panose="020B0600000101010101" pitchFamily="34" charset="-127"/>
            </a:endParaRPr>
          </a:p>
          <a:p>
            <a:pPr algn="ctr"/>
            <a:r>
              <a:rPr lang="ko-KR" altLang="en-US" sz="5250" dirty="0">
                <a:ln w="19050">
                  <a:solidFill>
                    <a:srgbClr val="F0ECE9"/>
                  </a:solidFill>
                </a:ln>
                <a:noFill/>
                <a:latin typeface="Sandoll Nemony2 09 Oblique Bd" panose="020B0600000101010101" pitchFamily="34" charset="-127"/>
                <a:ea typeface="Sandoll Nemony2 09 Oblique Bd" panose="020B0600000101010101" pitchFamily="34" charset="-127"/>
              </a:rPr>
              <a:t>다이어그램</a:t>
            </a:r>
            <a:endParaRPr lang="ko-KR" altLang="en-US" sz="5250" dirty="0">
              <a:ln w="19050">
                <a:noFill/>
              </a:ln>
              <a:solidFill>
                <a:srgbClr val="F3DF68"/>
              </a:solidFill>
              <a:effectLst>
                <a:outerShdw dist="101600" dir="2700000" algn="tl" rotWithShape="0">
                  <a:srgbClr val="EA83A5"/>
                </a:outerShdw>
              </a:effectLst>
              <a:latin typeface="Sandoll Nemony2 09 Oblique Bd" panose="020B0600000101010101" pitchFamily="34" charset="-127"/>
              <a:ea typeface="Sandoll Nemony2 09 Oblique B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856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rgbClr val="F0EC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1629599"/>
            <a:ext cx="9144000" cy="5009325"/>
            <a:chOff x="0" y="1629600"/>
            <a:chExt cx="9144000" cy="4371152"/>
          </a:xfrm>
        </p:grpSpPr>
        <p:sp>
          <p:nvSpPr>
            <p:cNvPr id="5" name="직사각형 4"/>
            <p:cNvSpPr/>
            <p:nvPr/>
          </p:nvSpPr>
          <p:spPr>
            <a:xfrm>
              <a:off x="0" y="1629600"/>
              <a:ext cx="9144000" cy="437115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350" dirty="0">
                <a:solidFill>
                  <a:schemeClr val="tx1"/>
                </a:solidFill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1097" y="2290360"/>
              <a:ext cx="4219300" cy="363750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8021" y="2315788"/>
              <a:ext cx="4125596" cy="3581459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52969" y="1797079"/>
              <a:ext cx="2799404" cy="37189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ko-KR" altLang="en-US" sz="2100" b="1" dirty="0">
                  <a:solidFill>
                    <a:srgbClr val="202020"/>
                  </a:solidFill>
                  <a:latin typeface="Arita Buri Medium Bold" panose="020B0600000101010101" charset="-127"/>
                  <a:ea typeface="Arita Buri Medium Bold" panose="020B0600000101010101" charset="-127"/>
                </a:rPr>
                <a:t>로그인</a:t>
              </a:r>
              <a:endParaRPr lang="en-US" sz="21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481118" y="1822509"/>
              <a:ext cx="2799404" cy="37189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ko-KR" altLang="en-US" sz="2100" b="1" dirty="0">
                  <a:solidFill>
                    <a:srgbClr val="202020"/>
                  </a:solidFill>
                  <a:latin typeface="Arita Buri Medium Bold" panose="020B0600000101010101" charset="-127"/>
                  <a:ea typeface="Arita Buri Medium Bold" panose="020B0600000101010101" charset="-127"/>
                </a:rPr>
                <a:t>가입하기</a:t>
              </a:r>
              <a:endParaRPr lang="en-US" sz="21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72698" y="648553"/>
            <a:ext cx="5408420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939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시퀀스</a:t>
            </a:r>
            <a:r>
              <a:rPr lang="en-US" altLang="ko-KR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공통</a:t>
            </a:r>
            <a:r>
              <a:rPr lang="en-US" altLang="ko-KR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)-</a:t>
            </a:r>
            <a:r>
              <a:rPr lang="ko-KR" altLang="en-US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로그인</a:t>
            </a:r>
            <a:r>
              <a:rPr lang="en-US" altLang="ko-KR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/</a:t>
            </a:r>
            <a:r>
              <a:rPr lang="ko-KR" altLang="en-US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회원가입</a:t>
            </a:r>
            <a:endParaRPr lang="en-US" altLang="ko-KR" sz="2800" b="1" dirty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768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rgbClr val="F0EC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1629599"/>
            <a:ext cx="9144000" cy="5104575"/>
            <a:chOff x="0" y="1629600"/>
            <a:chExt cx="9144000" cy="4371152"/>
          </a:xfrm>
        </p:grpSpPr>
        <p:sp>
          <p:nvSpPr>
            <p:cNvPr id="5" name="직사각형 4"/>
            <p:cNvSpPr/>
            <p:nvPr/>
          </p:nvSpPr>
          <p:spPr>
            <a:xfrm>
              <a:off x="0" y="1629600"/>
              <a:ext cx="9144000" cy="437115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0228" y="1848556"/>
              <a:ext cx="2799404" cy="37189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altLang="ko-KR" sz="2100" b="1" dirty="0">
                  <a:solidFill>
                    <a:srgbClr val="202020"/>
                  </a:solidFill>
                  <a:latin typeface="Arita Buri Medium Bold" panose="020B0600000101010101" charset="-127"/>
                  <a:ea typeface="Arita Buri Medium Bold" panose="020B0600000101010101" charset="-127"/>
                </a:rPr>
                <a:t>ID</a:t>
              </a:r>
              <a:r>
                <a:rPr lang="ko-KR" altLang="en-US" sz="2100" b="1" dirty="0">
                  <a:solidFill>
                    <a:srgbClr val="202020"/>
                  </a:solidFill>
                  <a:latin typeface="Arita Buri Medium Bold" panose="020B0600000101010101" charset="-127"/>
                  <a:ea typeface="Arita Buri Medium Bold" panose="020B0600000101010101" charset="-127"/>
                </a:rPr>
                <a:t>찾기</a:t>
              </a:r>
              <a:endParaRPr lang="en-US" sz="21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586369" y="1848557"/>
              <a:ext cx="2799404" cy="37189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altLang="ko-KR" sz="2100" b="1" dirty="0">
                  <a:solidFill>
                    <a:srgbClr val="202020"/>
                  </a:solidFill>
                  <a:latin typeface="Arita Buri Medium Bold" panose="020B0600000101010101" charset="-127"/>
                  <a:ea typeface="Arita Buri Medium Bold" panose="020B0600000101010101" charset="-127"/>
                </a:rPr>
                <a:t>PW </a:t>
              </a:r>
              <a:r>
                <a:rPr lang="ko-KR" altLang="en-US" sz="2100" b="1" dirty="0">
                  <a:solidFill>
                    <a:srgbClr val="202020"/>
                  </a:solidFill>
                  <a:latin typeface="Arita Buri Medium Bold" panose="020B0600000101010101" charset="-127"/>
                  <a:ea typeface="Arita Buri Medium Bold" panose="020B0600000101010101" charset="-127"/>
                </a:rPr>
                <a:t>찾기</a:t>
              </a:r>
              <a:endParaRPr lang="en-US" sz="21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620" y="2263617"/>
              <a:ext cx="4052819" cy="3657662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3942" y="2292679"/>
              <a:ext cx="4100275" cy="3599542"/>
            </a:xfrm>
            <a:prstGeom prst="rect">
              <a:avLst/>
            </a:prstGeom>
          </p:spPr>
        </p:pic>
      </p:grpSp>
      <p:sp>
        <p:nvSpPr>
          <p:cNvPr id="16" name="모서리가 둥근 직사각형 15"/>
          <p:cNvSpPr/>
          <p:nvPr/>
        </p:nvSpPr>
        <p:spPr>
          <a:xfrm>
            <a:off x="72698" y="648553"/>
            <a:ext cx="4912770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939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시퀀스</a:t>
            </a:r>
            <a:r>
              <a:rPr lang="en-US" altLang="ko-KR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공통</a:t>
            </a:r>
            <a:r>
              <a:rPr lang="en-US" altLang="ko-KR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)-ID/PW</a:t>
            </a:r>
            <a:r>
              <a:rPr lang="ko-KR" altLang="en-US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찾기</a:t>
            </a:r>
            <a:endParaRPr lang="en-US" altLang="ko-KR" sz="2800" b="1" dirty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503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rgbClr val="F0EC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1629600"/>
            <a:ext cx="9144000" cy="5095050"/>
            <a:chOff x="0" y="1629600"/>
            <a:chExt cx="9144000" cy="4371152"/>
          </a:xfrm>
        </p:grpSpPr>
        <p:sp>
          <p:nvSpPr>
            <p:cNvPr id="5" name="직사각형 4"/>
            <p:cNvSpPr/>
            <p:nvPr/>
          </p:nvSpPr>
          <p:spPr>
            <a:xfrm>
              <a:off x="0" y="1629600"/>
              <a:ext cx="9144000" cy="437115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350" dirty="0">
                <a:solidFill>
                  <a:schemeClr val="tx1"/>
                </a:solidFill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303" y="1808549"/>
              <a:ext cx="8732997" cy="4013250"/>
            </a:xfrm>
            <a:prstGeom prst="rect">
              <a:avLst/>
            </a:prstGeom>
          </p:spPr>
        </p:pic>
      </p:grpSp>
      <p:sp>
        <p:nvSpPr>
          <p:cNvPr id="9" name="모서리가 둥근 직사각형 8"/>
          <p:cNvSpPr/>
          <p:nvPr/>
        </p:nvSpPr>
        <p:spPr>
          <a:xfrm>
            <a:off x="72698" y="648553"/>
            <a:ext cx="5477312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939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시퀀스</a:t>
            </a:r>
            <a:r>
              <a:rPr lang="en-US" altLang="ko-KR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홈페이지</a:t>
            </a:r>
            <a:r>
              <a:rPr lang="en-US" altLang="ko-KR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)-</a:t>
            </a:r>
            <a:r>
              <a:rPr lang="ko-KR" altLang="en-US" sz="2800" b="1" dirty="0" err="1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마이페이지</a:t>
            </a:r>
            <a:endParaRPr lang="en-US" altLang="ko-KR" sz="2800" b="1" dirty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782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rgbClr val="F0EC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629600"/>
            <a:ext cx="9144000" cy="5056950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2989" y="1859872"/>
            <a:ext cx="2799404" cy="4302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ko-KR" altLang="en-US" sz="2100" b="1" dirty="0" err="1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마이페이지</a:t>
            </a:r>
            <a:endParaRPr lang="en-US" sz="2100" b="1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21858" y="1841069"/>
            <a:ext cx="2799404" cy="4302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ko-KR" altLang="en-US" sz="21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주문하기</a:t>
            </a:r>
            <a:endParaRPr lang="en-US" altLang="ko-KR" sz="2100" b="1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39" y="2339715"/>
            <a:ext cx="4359041" cy="423223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142" y="2301273"/>
            <a:ext cx="4106638" cy="4270675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49402" y="504547"/>
            <a:ext cx="6972158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939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시퀀스</a:t>
            </a:r>
            <a:r>
              <a:rPr lang="en-US" altLang="ko-KR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메타오더</a:t>
            </a:r>
            <a:r>
              <a:rPr lang="en-US" altLang="ko-KR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)-</a:t>
            </a:r>
            <a:r>
              <a:rPr lang="ko-KR" altLang="en-US" sz="2800" b="1" dirty="0" err="1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마이페이지</a:t>
            </a:r>
            <a:r>
              <a:rPr lang="en-US" altLang="ko-KR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/</a:t>
            </a:r>
            <a:r>
              <a:rPr lang="ko-KR" altLang="en-US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주문하기</a:t>
            </a:r>
            <a:endParaRPr lang="en-US" altLang="ko-KR" sz="2800" b="1" dirty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878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rgbClr val="F0EC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1629600"/>
            <a:ext cx="9144000" cy="5076000"/>
            <a:chOff x="0" y="1629600"/>
            <a:chExt cx="9144000" cy="4371152"/>
          </a:xfrm>
        </p:grpSpPr>
        <p:sp>
          <p:nvSpPr>
            <p:cNvPr id="5" name="직사각형 4"/>
            <p:cNvSpPr/>
            <p:nvPr/>
          </p:nvSpPr>
          <p:spPr>
            <a:xfrm>
              <a:off x="0" y="1629600"/>
              <a:ext cx="9144000" cy="437115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12989" y="1828644"/>
              <a:ext cx="2799404" cy="37189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ko-KR" altLang="en-US" sz="2100" b="1" dirty="0" err="1">
                  <a:solidFill>
                    <a:srgbClr val="202020"/>
                  </a:solidFill>
                  <a:latin typeface="Arita Buri Medium Bold" panose="020B0600000101010101" charset="-127"/>
                  <a:ea typeface="Arita Buri Medium Bold" panose="020B0600000101010101" charset="-127"/>
                </a:rPr>
                <a:t>마이페이지</a:t>
              </a:r>
              <a:endParaRPr lang="en-US" sz="21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21858" y="1812391"/>
              <a:ext cx="2799404" cy="37189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ko-KR" altLang="en-US" sz="2100" b="1" dirty="0">
                  <a:solidFill>
                    <a:srgbClr val="202020"/>
                  </a:solidFill>
                  <a:latin typeface="Arita Buri Medium Bold" panose="020B0600000101010101" charset="-127"/>
                  <a:ea typeface="Arita Buri Medium Bold" panose="020B0600000101010101" charset="-127"/>
                </a:rPr>
                <a:t>주문하기</a:t>
              </a:r>
              <a:endParaRPr lang="en-US" altLang="ko-KR" sz="21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136" y="2303904"/>
              <a:ext cx="4306904" cy="3590166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5842" y="2303904"/>
              <a:ext cx="4219702" cy="3590166"/>
            </a:xfrm>
            <a:prstGeom prst="rect">
              <a:avLst/>
            </a:prstGeom>
          </p:spPr>
        </p:pic>
      </p:grpSp>
      <p:sp>
        <p:nvSpPr>
          <p:cNvPr id="13" name="모서리가 둥근 직사각형 12"/>
          <p:cNvSpPr/>
          <p:nvPr/>
        </p:nvSpPr>
        <p:spPr>
          <a:xfrm>
            <a:off x="0" y="657093"/>
            <a:ext cx="6677401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939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시퀀스</a:t>
            </a:r>
            <a:r>
              <a:rPr lang="en-US" altLang="ko-KR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(</a:t>
            </a:r>
            <a:r>
              <a:rPr lang="ko-KR" altLang="en-US" sz="2800" b="1" dirty="0" err="1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키오스크</a:t>
            </a:r>
            <a:r>
              <a:rPr lang="en-US" altLang="ko-KR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)-</a:t>
            </a:r>
            <a:r>
              <a:rPr lang="ko-KR" altLang="en-US" sz="2800" b="1" dirty="0" err="1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마이페이지</a:t>
            </a:r>
            <a:r>
              <a:rPr lang="en-US" altLang="ko-KR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/</a:t>
            </a:r>
            <a:r>
              <a:rPr lang="ko-KR" altLang="en-US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주문하기</a:t>
            </a:r>
            <a:endParaRPr lang="en-US" altLang="ko-KR" sz="2800" b="1" dirty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130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B24BA5A-719F-EA40-971E-2183CBA1F1C4}"/>
              </a:ext>
            </a:extLst>
          </p:cNvPr>
          <p:cNvSpPr txBox="1"/>
          <p:nvPr/>
        </p:nvSpPr>
        <p:spPr>
          <a:xfrm>
            <a:off x="643236" y="2503308"/>
            <a:ext cx="7855557" cy="17081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5250" dirty="0" smtClean="0">
                <a:ln w="19050">
                  <a:solidFill>
                    <a:srgbClr val="F0ECE9"/>
                  </a:solidFill>
                </a:ln>
                <a:noFill/>
                <a:latin typeface="Sandoll Nemony2 09 Oblique Bd" panose="020B0600000101010101" pitchFamily="34" charset="-127"/>
                <a:ea typeface="Sandoll Nemony2 09 Oblique Bd" panose="020B0600000101010101" pitchFamily="34" charset="-127"/>
              </a:rPr>
              <a:t>클래스 </a:t>
            </a:r>
            <a:endParaRPr lang="en-US" altLang="ko-KR" sz="5250" dirty="0">
              <a:ln w="19050">
                <a:solidFill>
                  <a:srgbClr val="F0ECE9"/>
                </a:solidFill>
              </a:ln>
              <a:noFill/>
              <a:latin typeface="Sandoll Nemony2 09 Oblique Bd" panose="020B0600000101010101" pitchFamily="34" charset="-127"/>
              <a:ea typeface="Sandoll Nemony2 09 Oblique Bd" panose="020B0600000101010101" pitchFamily="34" charset="-127"/>
            </a:endParaRPr>
          </a:p>
          <a:p>
            <a:pPr algn="ctr"/>
            <a:r>
              <a:rPr lang="ko-KR" altLang="en-US" sz="5250" dirty="0">
                <a:ln w="19050">
                  <a:solidFill>
                    <a:srgbClr val="F0ECE9"/>
                  </a:solidFill>
                </a:ln>
                <a:noFill/>
                <a:latin typeface="Sandoll Nemony2 09 Oblique Bd" panose="020B0600000101010101" pitchFamily="34" charset="-127"/>
                <a:ea typeface="Sandoll Nemony2 09 Oblique Bd" panose="020B0600000101010101" pitchFamily="34" charset="-127"/>
              </a:rPr>
              <a:t>다이어그램</a:t>
            </a:r>
            <a:endParaRPr lang="ko-KR" altLang="en-US" sz="5250" dirty="0">
              <a:ln w="19050">
                <a:noFill/>
              </a:ln>
              <a:solidFill>
                <a:srgbClr val="F3DF68"/>
              </a:solidFill>
              <a:effectLst>
                <a:outerShdw dist="101600" dir="2700000" algn="tl" rotWithShape="0">
                  <a:srgbClr val="EA83A5"/>
                </a:outerShdw>
              </a:effectLst>
              <a:latin typeface="Sandoll Nemony2 09 Oblique Bd" panose="020B0600000101010101" pitchFamily="34" charset="-127"/>
              <a:ea typeface="Sandoll Nemony2 09 Oblique B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422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rgbClr val="F0EC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143124" y="657093"/>
            <a:ext cx="3856383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939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클래스 </a:t>
            </a:r>
            <a:r>
              <a:rPr lang="en-US" altLang="ko-KR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– DTO,VO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83821" y="1504949"/>
            <a:ext cx="8923019" cy="5135357"/>
            <a:chOff x="83821" y="1504950"/>
            <a:chExt cx="8923019" cy="4461521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1" y="1504950"/>
              <a:ext cx="8923019" cy="4427220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/>
          </p:nvGrpSpPr>
          <p:grpSpPr>
            <a:xfrm>
              <a:off x="91742" y="3926512"/>
              <a:ext cx="1375268" cy="2005658"/>
              <a:chOff x="771136" y="4152917"/>
              <a:chExt cx="1523411" cy="2180272"/>
            </a:xfrm>
          </p:grpSpPr>
          <p:cxnSp>
            <p:nvCxnSpPr>
              <p:cNvPr id="5" name="직선 연결선 4"/>
              <p:cNvCxnSpPr/>
              <p:nvPr/>
            </p:nvCxnSpPr>
            <p:spPr>
              <a:xfrm flipV="1">
                <a:off x="771136" y="4152917"/>
                <a:ext cx="1514864" cy="18718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/>
              <p:cNvCxnSpPr/>
              <p:nvPr/>
            </p:nvCxnSpPr>
            <p:spPr>
              <a:xfrm flipV="1">
                <a:off x="2294547" y="4171967"/>
                <a:ext cx="0" cy="2161222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1459294" y="4816687"/>
              <a:ext cx="1177314" cy="1149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←</a:t>
              </a:r>
              <a:endParaRPr lang="en-US" altLang="ko-KR" sz="1000" dirty="0" smtClean="0"/>
            </a:p>
            <a:p>
              <a:r>
                <a:rPr lang="en-US" altLang="ko-KR" sz="1000" dirty="0" err="1" smtClean="0"/>
                <a:t>jsp</a:t>
              </a:r>
              <a:r>
                <a:rPr lang="en-US" altLang="ko-KR" sz="1000" dirty="0" smtClean="0"/>
                <a:t> </a:t>
              </a:r>
              <a:r>
                <a:rPr lang="ko-KR" altLang="en-US" sz="1000" dirty="0" smtClean="0"/>
                <a:t>파일과 직접 연결되어 사용되는 기능</a:t>
              </a:r>
              <a:r>
                <a:rPr lang="en-US" altLang="ko-KR" sz="1000" dirty="0" smtClean="0"/>
                <a:t>(</a:t>
              </a:r>
              <a:r>
                <a:rPr lang="ko-KR" altLang="en-US" sz="1000" dirty="0" smtClean="0"/>
                <a:t>바코드</a:t>
              </a:r>
              <a:r>
                <a:rPr lang="en-US" altLang="ko-KR" sz="1000" dirty="0" smtClean="0"/>
                <a:t>, </a:t>
              </a:r>
              <a:r>
                <a:rPr lang="ko-KR" altLang="en-US" sz="1000" dirty="0" smtClean="0"/>
                <a:t>메일 전송</a:t>
              </a:r>
              <a:r>
                <a:rPr lang="en-US" altLang="ko-KR" sz="1000" dirty="0" smtClean="0"/>
                <a:t>)</a:t>
              </a:r>
              <a:r>
                <a:rPr lang="ko-KR" altLang="en-US" sz="1000" dirty="0" smtClean="0"/>
                <a:t>및 </a:t>
              </a:r>
              <a:endParaRPr lang="en-US" altLang="ko-KR" sz="1000" dirty="0" smtClean="0"/>
            </a:p>
            <a:p>
              <a:r>
                <a:rPr lang="en-US" altLang="ko-KR" sz="1000" dirty="0" smtClean="0"/>
                <a:t>VO(</a:t>
              </a:r>
              <a:r>
                <a:rPr lang="ko-KR" altLang="en-US" sz="1000" dirty="0" smtClean="0"/>
                <a:t>장바구니</a:t>
              </a:r>
              <a:r>
                <a:rPr lang="en-US" altLang="ko-KR" sz="1000" dirty="0" smtClean="0"/>
                <a:t>,</a:t>
              </a:r>
              <a:r>
                <a:rPr lang="ko-KR" altLang="en-US" sz="1000" dirty="0"/>
                <a:t> </a:t>
              </a:r>
              <a:r>
                <a:rPr lang="ko-KR" altLang="en-US" sz="1000" dirty="0" smtClean="0"/>
                <a:t>주문 메뉴</a:t>
              </a:r>
              <a:r>
                <a:rPr lang="en-US" altLang="ko-KR" sz="1000" dirty="0" smtClean="0"/>
                <a:t>, </a:t>
              </a:r>
              <a:r>
                <a:rPr lang="ko-KR" altLang="en-US" sz="1000" dirty="0" smtClean="0"/>
                <a:t>회원 정보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3821" y="3284772"/>
              <a:ext cx="1518242" cy="641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smtClean="0"/>
                <a:t>● 테이블이 존재하지만 시스템 부분별 </a:t>
              </a:r>
              <a:r>
                <a:rPr lang="en-US" altLang="ko-KR" sz="1050" dirty="0" err="1" smtClean="0"/>
                <a:t>jsp</a:t>
              </a:r>
              <a:r>
                <a:rPr lang="ko-KR" altLang="en-US" sz="1050" dirty="0" smtClean="0"/>
                <a:t>와 연관되어 기존 </a:t>
              </a:r>
              <a:r>
                <a:rPr lang="en-US" altLang="ko-KR" sz="1050" dirty="0" smtClean="0"/>
                <a:t>DTO</a:t>
              </a:r>
              <a:r>
                <a:rPr lang="ko-KR" altLang="en-US" sz="1050" dirty="0" smtClean="0"/>
                <a:t>와 연결되지 않은 부분</a:t>
              </a:r>
              <a:endParaRPr lang="ko-KR" altLang="en-US" sz="1050" dirty="0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42" y="3960813"/>
              <a:ext cx="1368752" cy="19437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107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92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B24BA5A-719F-EA40-971E-2183CBA1F1C4}"/>
              </a:ext>
            </a:extLst>
          </p:cNvPr>
          <p:cNvSpPr txBox="1"/>
          <p:nvPr/>
        </p:nvSpPr>
        <p:spPr>
          <a:xfrm>
            <a:off x="643236" y="2503308"/>
            <a:ext cx="7855557" cy="17081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5250" dirty="0" smtClean="0">
                <a:ln w="19050">
                  <a:solidFill>
                    <a:srgbClr val="F0ECE9"/>
                  </a:solidFill>
                </a:ln>
                <a:noFill/>
                <a:latin typeface="Sandoll Nemony2 09 Oblique Bd" panose="020B0600000101010101" pitchFamily="34" charset="-127"/>
                <a:ea typeface="Sandoll Nemony2 09 Oblique Bd" panose="020B0600000101010101" pitchFamily="34" charset="-127"/>
              </a:rPr>
              <a:t>기능</a:t>
            </a:r>
            <a:r>
              <a:rPr lang="en-US" altLang="ko-KR" sz="5250" dirty="0" smtClean="0">
                <a:ln w="19050">
                  <a:solidFill>
                    <a:srgbClr val="F0ECE9"/>
                  </a:solidFill>
                </a:ln>
                <a:noFill/>
                <a:latin typeface="Sandoll Nemony2 09 Oblique Bd" panose="020B0600000101010101" pitchFamily="34" charset="-127"/>
                <a:ea typeface="Sandoll Nemony2 09 Oblique Bd" panose="020B0600000101010101" pitchFamily="34" charset="-127"/>
              </a:rPr>
              <a:t>/</a:t>
            </a:r>
            <a:r>
              <a:rPr lang="ko-KR" altLang="en-US" sz="5250" dirty="0" smtClean="0">
                <a:ln w="19050">
                  <a:solidFill>
                    <a:srgbClr val="F0ECE9"/>
                  </a:solidFill>
                </a:ln>
                <a:noFill/>
                <a:latin typeface="Sandoll Nemony2 09 Oblique Bd" panose="020B0600000101010101" pitchFamily="34" charset="-127"/>
                <a:ea typeface="Sandoll Nemony2 09 Oblique Bd" panose="020B0600000101010101" pitchFamily="34" charset="-127"/>
              </a:rPr>
              <a:t>개발 </a:t>
            </a:r>
            <a:endParaRPr lang="en-US" altLang="ko-KR" sz="5250" dirty="0" smtClean="0">
              <a:ln w="19050">
                <a:solidFill>
                  <a:srgbClr val="F0ECE9"/>
                </a:solidFill>
              </a:ln>
              <a:noFill/>
              <a:latin typeface="Sandoll Nemony2 09 Oblique Bd" panose="020B0600000101010101" pitchFamily="34" charset="-127"/>
              <a:ea typeface="Sandoll Nemony2 09 Oblique Bd" panose="020B0600000101010101" pitchFamily="34" charset="-127"/>
            </a:endParaRPr>
          </a:p>
          <a:p>
            <a:pPr algn="ctr"/>
            <a:r>
              <a:rPr lang="ko-KR" altLang="en-US" sz="5250" dirty="0" smtClean="0">
                <a:ln w="19050">
                  <a:solidFill>
                    <a:srgbClr val="F0ECE9"/>
                  </a:solidFill>
                </a:ln>
                <a:noFill/>
                <a:latin typeface="Sandoll Nemony2 09 Oblique Bd" panose="020B0600000101010101" pitchFamily="34" charset="-127"/>
                <a:ea typeface="Sandoll Nemony2 09 Oblique Bd" panose="020B0600000101010101" pitchFamily="34" charset="-127"/>
              </a:rPr>
              <a:t>구현 </a:t>
            </a:r>
            <a:endParaRPr lang="en-US" altLang="ko-KR" sz="5250" dirty="0" smtClean="0">
              <a:ln w="19050">
                <a:solidFill>
                  <a:srgbClr val="F0ECE9"/>
                </a:solidFill>
              </a:ln>
              <a:noFill/>
              <a:latin typeface="Sandoll Nemony2 09 Oblique Bd" panose="020B0600000101010101" pitchFamily="34" charset="-127"/>
              <a:ea typeface="Sandoll Nemony2 09 Oblique B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829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B24BA5A-719F-EA40-971E-2183CBA1F1C4}"/>
              </a:ext>
            </a:extLst>
          </p:cNvPr>
          <p:cNvSpPr txBox="1"/>
          <p:nvPr/>
        </p:nvSpPr>
        <p:spPr>
          <a:xfrm>
            <a:off x="690943" y="2566917"/>
            <a:ext cx="785555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ln w="19050">
                  <a:solidFill>
                    <a:srgbClr val="F0ECE9"/>
                  </a:solidFill>
                </a:ln>
                <a:noFill/>
                <a:latin typeface="Sandoll Nemony2 09 Oblique Bd" panose="020B0600000101010101" pitchFamily="34" charset="-127"/>
                <a:ea typeface="Sandoll Nemony2 09 Oblique Bd" panose="020B0600000101010101" pitchFamily="34" charset="-127"/>
              </a:rPr>
              <a:t>홈페이지</a:t>
            </a:r>
            <a:endParaRPr lang="ko-KR" altLang="en-US" sz="6000" dirty="0">
              <a:ln w="19050">
                <a:noFill/>
              </a:ln>
              <a:solidFill>
                <a:srgbClr val="F3DF68"/>
              </a:solidFill>
              <a:effectLst>
                <a:outerShdw dist="101600" dir="2700000" algn="tl" rotWithShape="0">
                  <a:srgbClr val="EA83A5"/>
                </a:outerShdw>
              </a:effectLst>
              <a:latin typeface="Sandoll Nemony2 09 Oblique Bd" panose="020B0600000101010101" pitchFamily="34" charset="-127"/>
              <a:ea typeface="Sandoll Nemony2 09 Oblique B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03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rgbClr val="F0EC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0" y="1200647"/>
            <a:ext cx="9144000" cy="5064981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6B40C7E-F848-4A28-948D-A6FE5B1A3768}"/>
              </a:ext>
            </a:extLst>
          </p:cNvPr>
          <p:cNvSpPr/>
          <p:nvPr/>
        </p:nvSpPr>
        <p:spPr>
          <a:xfrm>
            <a:off x="3583963" y="3389792"/>
            <a:ext cx="13125" cy="14864"/>
          </a:xfrm>
          <a:custGeom>
            <a:avLst/>
            <a:gdLst>
              <a:gd name="connsiteX0" fmla="*/ 16844 w 17500"/>
              <a:gd name="connsiteY0" fmla="*/ 19820 h 19819"/>
              <a:gd name="connsiteX1" fmla="*/ 17428 w 17500"/>
              <a:gd name="connsiteY1" fmla="*/ 18932 h 19819"/>
              <a:gd name="connsiteX2" fmla="*/ 9385 w 17500"/>
              <a:gd name="connsiteY2" fmla="*/ 369 h 19819"/>
              <a:gd name="connsiteX3" fmla="*/ 8597 w 17500"/>
              <a:gd name="connsiteY3" fmla="*/ 360 h 19819"/>
              <a:gd name="connsiteX4" fmla="*/ 79 w 17500"/>
              <a:gd name="connsiteY4" fmla="*/ 18942 h 19819"/>
              <a:gd name="connsiteX5" fmla="*/ 644 w 17500"/>
              <a:gd name="connsiteY5" fmla="*/ 19820 h 19819"/>
              <a:gd name="connsiteX6" fmla="*/ 16844 w 17500"/>
              <a:gd name="connsiteY6" fmla="*/ 19820 h 1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00" h="19819">
                <a:moveTo>
                  <a:pt x="16844" y="19820"/>
                </a:moveTo>
                <a:cubicBezTo>
                  <a:pt x="17377" y="19820"/>
                  <a:pt x="17638" y="19419"/>
                  <a:pt x="17428" y="18932"/>
                </a:cubicBezTo>
                <a:lnTo>
                  <a:pt x="9385" y="369"/>
                </a:lnTo>
                <a:cubicBezTo>
                  <a:pt x="9172" y="-118"/>
                  <a:pt x="8817" y="-125"/>
                  <a:pt x="8597" y="360"/>
                </a:cubicBezTo>
                <a:lnTo>
                  <a:pt x="79" y="18942"/>
                </a:lnTo>
                <a:cubicBezTo>
                  <a:pt x="-140" y="19426"/>
                  <a:pt x="112" y="19820"/>
                  <a:pt x="644" y="19820"/>
                </a:cubicBezTo>
                <a:lnTo>
                  <a:pt x="16844" y="19820"/>
                </a:lnTo>
                <a:close/>
              </a:path>
            </a:pathLst>
          </a:custGeom>
          <a:solidFill>
            <a:srgbClr val="000000"/>
          </a:solidFill>
          <a:ln w="3189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ko-KR" altLang="en-US" sz="135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828" y="1507055"/>
            <a:ext cx="1114430" cy="111443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42" y="1497869"/>
            <a:ext cx="1114430" cy="111443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706" y="1497869"/>
            <a:ext cx="1114430" cy="111443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371" y="1507055"/>
            <a:ext cx="1114430" cy="111443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600" y="1497869"/>
            <a:ext cx="1114430" cy="1114430"/>
          </a:xfrm>
          <a:prstGeom prst="rect">
            <a:avLst/>
          </a:prstGeom>
        </p:spPr>
      </p:pic>
      <p:sp>
        <p:nvSpPr>
          <p:cNvPr id="28" name="사각형 설명선 27"/>
          <p:cNvSpPr/>
          <p:nvPr/>
        </p:nvSpPr>
        <p:spPr>
          <a:xfrm>
            <a:off x="241501" y="3404655"/>
            <a:ext cx="1371395" cy="2469126"/>
          </a:xfrm>
          <a:prstGeom prst="wedgeRectCallout">
            <a:avLst>
              <a:gd name="adj1" fmla="val -241"/>
              <a:gd name="adj2" fmla="val -47507"/>
            </a:avLst>
          </a:prstGeom>
          <a:solidFill>
            <a:srgbClr val="F0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buAutoNum type="arabicPeriod"/>
            </a:pPr>
            <a:endParaRPr lang="en-US" altLang="ko-KR" sz="1125" b="1" dirty="0">
              <a:solidFill>
                <a:schemeClr val="tx1"/>
              </a:solidFill>
            </a:endParaRPr>
          </a:p>
        </p:txBody>
      </p:sp>
      <p:sp>
        <p:nvSpPr>
          <p:cNvPr id="31" name="사각형 설명선 30"/>
          <p:cNvSpPr/>
          <p:nvPr/>
        </p:nvSpPr>
        <p:spPr>
          <a:xfrm>
            <a:off x="1962151" y="3404657"/>
            <a:ext cx="1408517" cy="2469126"/>
          </a:xfrm>
          <a:prstGeom prst="wedgeRectCallout">
            <a:avLst>
              <a:gd name="adj1" fmla="val 1316"/>
              <a:gd name="adj2" fmla="val -43449"/>
            </a:avLst>
          </a:prstGeom>
          <a:solidFill>
            <a:srgbClr val="F0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buAutoNum type="arabicPeriod"/>
            </a:pPr>
            <a:endParaRPr lang="en-US" altLang="ko-KR" sz="1125" b="1" dirty="0">
              <a:solidFill>
                <a:schemeClr val="tx1"/>
              </a:solidFill>
            </a:endParaRPr>
          </a:p>
        </p:txBody>
      </p:sp>
      <p:sp>
        <p:nvSpPr>
          <p:cNvPr id="32" name="사각형 설명선 31"/>
          <p:cNvSpPr/>
          <p:nvPr/>
        </p:nvSpPr>
        <p:spPr>
          <a:xfrm>
            <a:off x="3794889" y="3404654"/>
            <a:ext cx="1443448" cy="2520658"/>
          </a:xfrm>
          <a:prstGeom prst="wedgeRectCallout">
            <a:avLst>
              <a:gd name="adj1" fmla="val 6348"/>
              <a:gd name="adj2" fmla="val -42149"/>
            </a:avLst>
          </a:prstGeom>
          <a:solidFill>
            <a:srgbClr val="F0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buAutoNum type="arabicPeriod"/>
            </a:pPr>
            <a:endParaRPr lang="en-US" altLang="ko-KR" sz="1125" b="1" dirty="0">
              <a:solidFill>
                <a:schemeClr val="tx1"/>
              </a:solidFill>
            </a:endParaRPr>
          </a:p>
        </p:txBody>
      </p:sp>
      <p:sp>
        <p:nvSpPr>
          <p:cNvPr id="33" name="사각형 설명선 32"/>
          <p:cNvSpPr/>
          <p:nvPr/>
        </p:nvSpPr>
        <p:spPr>
          <a:xfrm>
            <a:off x="5576208" y="3404654"/>
            <a:ext cx="1409587" cy="2510230"/>
          </a:xfrm>
          <a:prstGeom prst="wedgeRectCallout">
            <a:avLst>
              <a:gd name="adj1" fmla="val 5787"/>
              <a:gd name="adj2" fmla="val -39547"/>
            </a:avLst>
          </a:prstGeom>
          <a:solidFill>
            <a:srgbClr val="F0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buAutoNum type="arabicPeriod"/>
            </a:pPr>
            <a:endParaRPr lang="en-US" altLang="ko-KR" sz="1125" b="1" dirty="0">
              <a:solidFill>
                <a:schemeClr val="tx1"/>
              </a:solidFill>
            </a:endParaRPr>
          </a:p>
        </p:txBody>
      </p:sp>
      <p:sp>
        <p:nvSpPr>
          <p:cNvPr id="34" name="사각형 설명선 33"/>
          <p:cNvSpPr/>
          <p:nvPr/>
        </p:nvSpPr>
        <p:spPr>
          <a:xfrm>
            <a:off x="7420329" y="3404656"/>
            <a:ext cx="1504051" cy="2501928"/>
          </a:xfrm>
          <a:prstGeom prst="wedgeRectCallout">
            <a:avLst>
              <a:gd name="adj1" fmla="val 2974"/>
              <a:gd name="adj2" fmla="val -47535"/>
            </a:avLst>
          </a:prstGeom>
          <a:solidFill>
            <a:srgbClr val="F0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buAutoNum type="arabicPeriod"/>
            </a:pPr>
            <a:endParaRPr lang="en-US" altLang="ko-KR" sz="1125" b="1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620841" y="3588106"/>
            <a:ext cx="13649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5050"/>
                </a:solidFill>
              </a:rPr>
              <a:t>- POS</a:t>
            </a:r>
            <a:r>
              <a:rPr lang="en-US" altLang="ko-KR" sz="1200" b="1" dirty="0"/>
              <a:t>  </a:t>
            </a:r>
            <a:endParaRPr lang="en-US" altLang="ko-KR" sz="750" b="1" dirty="0"/>
          </a:p>
          <a:p>
            <a:pPr marL="171450" indent="-171450">
              <a:buFontTx/>
              <a:buChar char="-"/>
            </a:pPr>
            <a:r>
              <a:rPr lang="en-US" altLang="ko-KR" sz="1100" b="1" dirty="0" smtClean="0"/>
              <a:t>POS </a:t>
            </a:r>
            <a:r>
              <a:rPr lang="ko-KR" altLang="en-US" sz="1100" b="1" dirty="0" smtClean="0"/>
              <a:t>시스템 기획</a:t>
            </a:r>
            <a:endParaRPr lang="en-US" altLang="ko-KR" sz="1100" b="1" dirty="0" smtClean="0"/>
          </a:p>
          <a:p>
            <a:pPr marL="171450" indent="-171450">
              <a:buFontTx/>
              <a:buChar char="-"/>
            </a:pPr>
            <a:endParaRPr lang="en-US" altLang="ko-KR" sz="1100" b="1" dirty="0" smtClean="0"/>
          </a:p>
          <a:p>
            <a:pPr marL="171450" indent="-171450">
              <a:buFontTx/>
              <a:buChar char="-"/>
            </a:pPr>
            <a:r>
              <a:rPr lang="en-US" altLang="ko-KR" sz="1100" b="1" dirty="0" smtClean="0"/>
              <a:t>DB </a:t>
            </a:r>
            <a:r>
              <a:rPr lang="ko-KR" altLang="en-US" sz="1100" b="1" dirty="0" smtClean="0"/>
              <a:t>구조 설계</a:t>
            </a:r>
            <a:r>
              <a:rPr lang="en-US" altLang="ko-KR" sz="1100" b="1" dirty="0" smtClean="0"/>
              <a:t>/ </a:t>
            </a:r>
            <a:r>
              <a:rPr lang="ko-KR" altLang="en-US" sz="1100" b="1" dirty="0" smtClean="0"/>
              <a:t>구축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endParaRPr lang="en-US" altLang="ko-KR" sz="1100" b="1" dirty="0" smtClean="0"/>
          </a:p>
          <a:p>
            <a:pPr marL="171450" indent="-171450">
              <a:buFontTx/>
              <a:buChar char="-"/>
            </a:pPr>
            <a:r>
              <a:rPr lang="ko-KR" altLang="en-US" sz="1100" b="1" dirty="0"/>
              <a:t>프로젝트 일정 </a:t>
            </a:r>
            <a:r>
              <a:rPr lang="ko-KR" altLang="en-US" sz="1100" b="1" dirty="0" smtClean="0"/>
              <a:t>계획</a:t>
            </a:r>
            <a:endParaRPr lang="en-US" altLang="ko-KR" sz="1100" b="1" dirty="0" smtClean="0"/>
          </a:p>
          <a:p>
            <a:pPr marL="171450" indent="-171450">
              <a:buFontTx/>
              <a:buChar char="-"/>
            </a:pPr>
            <a:endParaRPr lang="en-US" altLang="ko-KR" sz="1100" b="1" dirty="0" smtClean="0"/>
          </a:p>
          <a:p>
            <a:pPr marL="171450" indent="-171450">
              <a:buFontTx/>
              <a:buChar char="-"/>
            </a:pPr>
            <a:r>
              <a:rPr lang="ko-KR" altLang="en-US" sz="1100" b="1" dirty="0"/>
              <a:t>문제 해결 방안 </a:t>
            </a:r>
            <a:r>
              <a:rPr lang="ko-KR" altLang="en-US" sz="1100" b="1" dirty="0" smtClean="0"/>
              <a:t>제시</a:t>
            </a:r>
            <a:endParaRPr lang="en-US" altLang="ko-KR" sz="1100" b="1" dirty="0" smtClean="0"/>
          </a:p>
          <a:p>
            <a:pPr marL="171450" indent="-171450">
              <a:buFontTx/>
              <a:buChar char="-"/>
            </a:pPr>
            <a:endParaRPr lang="en-US" altLang="ko-KR" sz="1100" b="1" dirty="0" smtClean="0"/>
          </a:p>
          <a:p>
            <a:pPr marL="171450" indent="-171450">
              <a:buFontTx/>
              <a:buChar char="-"/>
            </a:pPr>
            <a:r>
              <a:rPr lang="ko-KR" altLang="en-US" sz="1100" b="1" dirty="0"/>
              <a:t>팀 기술 </a:t>
            </a:r>
            <a:r>
              <a:rPr lang="ko-KR" altLang="en-US" sz="1100" b="1" dirty="0" smtClean="0"/>
              <a:t>지원</a:t>
            </a:r>
            <a:endParaRPr lang="en-US" altLang="ko-KR" sz="11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7517921" y="3636562"/>
            <a:ext cx="1308865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- </a:t>
            </a:r>
            <a:r>
              <a:rPr lang="ko-KR" altLang="en-US" sz="1050" b="1" dirty="0"/>
              <a:t>회의록 작성</a:t>
            </a:r>
            <a:endParaRPr lang="en-US" altLang="ko-KR" sz="1050" b="1" dirty="0"/>
          </a:p>
          <a:p>
            <a:endParaRPr lang="en-US" altLang="ko-KR" sz="1050" b="1" dirty="0"/>
          </a:p>
          <a:p>
            <a:r>
              <a:rPr lang="en-US" altLang="ko-KR" sz="1050" b="1" dirty="0"/>
              <a:t>- </a:t>
            </a:r>
            <a:r>
              <a:rPr lang="ko-KR" altLang="en-US" sz="1050" b="1" dirty="0"/>
              <a:t>홈페이지 로그인</a:t>
            </a:r>
            <a:r>
              <a:rPr lang="en-US" altLang="ko-KR" sz="1050" b="1" dirty="0"/>
              <a:t>/ </a:t>
            </a:r>
            <a:r>
              <a:rPr lang="ko-KR" altLang="en-US" sz="1050" b="1" dirty="0"/>
              <a:t>회원가입 </a:t>
            </a:r>
            <a:r>
              <a:rPr lang="en-US" altLang="ko-KR" sz="1050" b="1" dirty="0"/>
              <a:t>html </a:t>
            </a:r>
            <a:r>
              <a:rPr lang="ko-KR" altLang="en-US" sz="1050" b="1" dirty="0"/>
              <a:t>작업</a:t>
            </a:r>
            <a:endParaRPr lang="en-US" altLang="ko-KR" sz="1050" b="1" dirty="0"/>
          </a:p>
          <a:p>
            <a:endParaRPr lang="en-US" altLang="ko-KR" sz="1050" b="1" dirty="0"/>
          </a:p>
          <a:p>
            <a:r>
              <a:rPr lang="en-US" altLang="ko-KR" sz="1050" b="1" dirty="0"/>
              <a:t>- </a:t>
            </a:r>
            <a:r>
              <a:rPr lang="ko-KR" altLang="en-US" sz="1050" b="1" dirty="0"/>
              <a:t>프로젝트  설계서 작성</a:t>
            </a:r>
            <a:endParaRPr lang="en-US" altLang="ko-KR" sz="1050" b="1" dirty="0"/>
          </a:p>
          <a:p>
            <a:endParaRPr lang="en-US" altLang="ko-KR" sz="1050" b="1" dirty="0"/>
          </a:p>
          <a:p>
            <a:r>
              <a:rPr lang="en-US" altLang="ko-KR" sz="1050" b="1" dirty="0" smtClean="0"/>
              <a:t>- </a:t>
            </a:r>
            <a:r>
              <a:rPr lang="ko-KR" altLang="en-US" sz="1050" b="1" dirty="0" smtClean="0"/>
              <a:t>클래스 </a:t>
            </a:r>
            <a:r>
              <a:rPr lang="ko-KR" altLang="en-US" sz="1050" b="1" dirty="0"/>
              <a:t>다이어그램 작성</a:t>
            </a:r>
            <a:endParaRPr lang="en-US" altLang="ko-KR" sz="1050" b="1" dirty="0"/>
          </a:p>
          <a:p>
            <a:endParaRPr lang="ko-KR" altLang="en-US" sz="600" b="1" dirty="0"/>
          </a:p>
          <a:p>
            <a:r>
              <a:rPr lang="en-US" altLang="ko-KR" sz="1050" b="1" dirty="0"/>
              <a:t>- </a:t>
            </a:r>
            <a:r>
              <a:rPr lang="en-US" altLang="ko-KR" sz="1050" b="1" dirty="0" err="1"/>
              <a:t>ppt</a:t>
            </a:r>
            <a:r>
              <a:rPr lang="ko-KR" altLang="en-US" sz="1050" b="1" dirty="0"/>
              <a:t> 작업</a:t>
            </a:r>
            <a:endParaRPr lang="en-US" altLang="ko-KR" sz="105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290055" y="3588106"/>
            <a:ext cx="1331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- 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ea typeface="Arita Buri Medium Bold" panose="020B0600000101010101" charset="-127"/>
              </a:rPr>
              <a:t>Meta order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ea typeface="Arita Buri Medium Bold" panose="020B0600000101010101" charset="-127"/>
              </a:rPr>
              <a:t>앱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  <a:ea typeface="Arita Buri Medium Bold" panose="020B0600000101010101" charset="-127"/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  <a:ea typeface="Arita Buri Medium Bold" panose="020B0600000101010101" charset="-127"/>
            </a:endParaRPr>
          </a:p>
          <a:p>
            <a:r>
              <a:rPr lang="en-US" altLang="ko-KR" sz="1200" b="1" dirty="0"/>
              <a:t>- </a:t>
            </a:r>
            <a:r>
              <a:rPr lang="ko-KR" altLang="en-US" sz="1200" b="1" dirty="0"/>
              <a:t>구조 설계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기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능 설계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구축</a:t>
            </a:r>
            <a:endParaRPr lang="en-US" altLang="ko-KR" sz="1200" b="1" dirty="0"/>
          </a:p>
          <a:p>
            <a:pPr marL="214313" indent="-214313">
              <a:buFontTx/>
              <a:buChar char="-"/>
            </a:pPr>
            <a:endParaRPr lang="en-US" altLang="ko-KR" sz="1200" b="1" dirty="0"/>
          </a:p>
          <a:p>
            <a:r>
              <a:rPr lang="en-US" altLang="ko-KR" sz="1200" b="1" dirty="0"/>
              <a:t>- </a:t>
            </a:r>
            <a:r>
              <a:rPr lang="ko-KR" altLang="en-US" sz="1200" b="1" dirty="0"/>
              <a:t>프로젝트 결정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- </a:t>
            </a:r>
            <a:r>
              <a:rPr lang="ko-KR" altLang="en-US" sz="1200" b="1" dirty="0"/>
              <a:t>전체 프로젝트 관리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일정 관리</a:t>
            </a:r>
            <a:endParaRPr lang="en-US" altLang="ko-KR" sz="12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3910486" y="3599647"/>
            <a:ext cx="13081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- </a:t>
            </a:r>
            <a:r>
              <a:rPr lang="ko-KR" altLang="en-US" sz="1200" b="1" dirty="0">
                <a:solidFill>
                  <a:srgbClr val="0070C0"/>
                </a:solidFill>
                <a:latin typeface="+mn-ea"/>
              </a:rPr>
              <a:t>홈페이지</a:t>
            </a:r>
            <a:endParaRPr lang="en-US" altLang="ko-KR" sz="12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200" b="1" dirty="0">
              <a:solidFill>
                <a:srgbClr val="0070C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  <a:p>
            <a:r>
              <a:rPr lang="en-US" altLang="ko-KR" sz="1200" b="1" dirty="0"/>
              <a:t>- </a:t>
            </a:r>
            <a:r>
              <a:rPr lang="ko-KR" altLang="en-US" sz="1200" b="1" dirty="0"/>
              <a:t>기능 설계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및 기능 적용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구축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- </a:t>
            </a:r>
            <a:r>
              <a:rPr lang="ko-KR" altLang="en-US" sz="1200" b="1" dirty="0"/>
              <a:t>프로젝트 기획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- </a:t>
            </a:r>
            <a:r>
              <a:rPr lang="ko-KR" altLang="en-US" sz="1200" b="1" dirty="0"/>
              <a:t>시퀀스 다이어그램 작성</a:t>
            </a:r>
            <a:endParaRPr lang="en-US" altLang="ko-KR" sz="12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048168" y="3599649"/>
            <a:ext cx="1312185" cy="1731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Tx/>
              <a:buChar char="-"/>
            </a:pP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KIOSK</a:t>
            </a:r>
            <a:r>
              <a:rPr lang="en-US" altLang="ko-KR" sz="1200" b="1" dirty="0"/>
              <a:t> </a:t>
            </a:r>
          </a:p>
          <a:p>
            <a:endParaRPr lang="en-US" altLang="ko-KR" sz="1050" b="1" dirty="0"/>
          </a:p>
          <a:p>
            <a:r>
              <a:rPr lang="en-US" altLang="ko-KR" sz="1200" b="1" dirty="0"/>
              <a:t>- </a:t>
            </a:r>
            <a:r>
              <a:rPr lang="ko-KR" altLang="en-US" sz="1200" b="1" dirty="0"/>
              <a:t>구조 설계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기능 설계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구축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- </a:t>
            </a:r>
            <a:r>
              <a:rPr lang="ko-KR" altLang="en-US" sz="1200" b="1" dirty="0"/>
              <a:t>프로젝트 기획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- </a:t>
            </a:r>
            <a:r>
              <a:rPr lang="ko-KR" altLang="en-US" sz="1200" b="1" dirty="0"/>
              <a:t>시퀀스 다이어그램 작성</a:t>
            </a:r>
            <a:endParaRPr lang="en-US" altLang="ko-KR" sz="1200" b="1" dirty="0"/>
          </a:p>
        </p:txBody>
      </p:sp>
      <p:sp>
        <p:nvSpPr>
          <p:cNvPr id="44" name="TextBox 5"/>
          <p:cNvSpPr txBox="1"/>
          <p:nvPr/>
        </p:nvSpPr>
        <p:spPr>
          <a:xfrm>
            <a:off x="439014" y="2612299"/>
            <a:ext cx="1068635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ko-KR" altLang="en-US" sz="1350" b="1" dirty="0">
                <a:solidFill>
                  <a:srgbClr val="202020"/>
                </a:solidFill>
                <a:latin typeface="+mn-ea"/>
              </a:rPr>
              <a:t>팀장</a:t>
            </a:r>
            <a:r>
              <a:rPr lang="ko-KR" altLang="en-US" sz="2025" b="1" dirty="0">
                <a:solidFill>
                  <a:srgbClr val="202020"/>
                </a:solidFill>
                <a:latin typeface="+mn-ea"/>
              </a:rPr>
              <a:t> </a:t>
            </a:r>
            <a:endParaRPr lang="en-US" altLang="ko-KR" sz="2025" b="1" dirty="0">
              <a:solidFill>
                <a:srgbClr val="202020"/>
              </a:solidFill>
              <a:latin typeface="+mn-ea"/>
            </a:endParaRPr>
          </a:p>
          <a:p>
            <a:pPr algn="ctr">
              <a:lnSpc>
                <a:spcPts val="2939"/>
              </a:lnSpc>
            </a:pPr>
            <a:r>
              <a:rPr lang="ko-KR" altLang="en-US" sz="2025" b="1" dirty="0">
                <a:solidFill>
                  <a:srgbClr val="202020"/>
                </a:solidFill>
                <a:latin typeface="+mn-ea"/>
              </a:rPr>
              <a:t>조윤찬</a:t>
            </a:r>
            <a:endParaRPr lang="en-US" altLang="ko-KR" sz="2025" b="1" dirty="0">
              <a:solidFill>
                <a:srgbClr val="202020"/>
              </a:solidFill>
              <a:latin typeface="+mn-ea"/>
            </a:endParaRPr>
          </a:p>
        </p:txBody>
      </p:sp>
      <p:sp>
        <p:nvSpPr>
          <p:cNvPr id="45" name="TextBox 5"/>
          <p:cNvSpPr txBox="1"/>
          <p:nvPr/>
        </p:nvSpPr>
        <p:spPr>
          <a:xfrm>
            <a:off x="1832795" y="2608278"/>
            <a:ext cx="1697562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ko-KR" altLang="en-US" sz="1350" b="1" dirty="0">
                <a:solidFill>
                  <a:srgbClr val="202020"/>
                </a:solidFill>
                <a:latin typeface="+mn-ea"/>
              </a:rPr>
              <a:t>부팀장</a:t>
            </a:r>
            <a:r>
              <a:rPr lang="ko-KR" altLang="en-US" sz="1950" b="1" dirty="0">
                <a:solidFill>
                  <a:srgbClr val="202020"/>
                </a:solidFill>
                <a:latin typeface="+mn-ea"/>
              </a:rPr>
              <a:t> </a:t>
            </a:r>
            <a:endParaRPr lang="en-US" altLang="ko-KR" sz="1950" b="1" dirty="0">
              <a:solidFill>
                <a:srgbClr val="202020"/>
              </a:solidFill>
              <a:latin typeface="+mn-ea"/>
            </a:endParaRPr>
          </a:p>
          <a:p>
            <a:pPr algn="ctr">
              <a:lnSpc>
                <a:spcPts val="2939"/>
              </a:lnSpc>
            </a:pPr>
            <a:r>
              <a:rPr lang="ko-KR" altLang="en-US" sz="1950" b="1" dirty="0">
                <a:solidFill>
                  <a:srgbClr val="202020"/>
                </a:solidFill>
                <a:latin typeface="+mn-ea"/>
              </a:rPr>
              <a:t>문양주</a:t>
            </a:r>
            <a:endParaRPr lang="en-US" sz="1950" b="1" dirty="0">
              <a:solidFill>
                <a:srgbClr val="202020"/>
              </a:solidFill>
              <a:latin typeface="+mn-ea"/>
            </a:endParaRPr>
          </a:p>
        </p:txBody>
      </p:sp>
      <p:sp>
        <p:nvSpPr>
          <p:cNvPr id="47" name="TextBox 5"/>
          <p:cNvSpPr txBox="1"/>
          <p:nvPr/>
        </p:nvSpPr>
        <p:spPr>
          <a:xfrm>
            <a:off x="3910486" y="2608278"/>
            <a:ext cx="911271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ko-KR" altLang="en-US" sz="1350" b="1" dirty="0">
                <a:solidFill>
                  <a:srgbClr val="202020"/>
                </a:solidFill>
                <a:latin typeface="+mn-ea"/>
              </a:rPr>
              <a:t>팀원</a:t>
            </a:r>
            <a:endParaRPr lang="en-US" altLang="ko-KR" sz="1350" b="1" dirty="0">
              <a:solidFill>
                <a:srgbClr val="202020"/>
              </a:solidFill>
              <a:latin typeface="+mn-ea"/>
            </a:endParaRPr>
          </a:p>
          <a:p>
            <a:pPr algn="ctr">
              <a:lnSpc>
                <a:spcPts val="2939"/>
              </a:lnSpc>
            </a:pPr>
            <a:r>
              <a:rPr lang="ko-KR" altLang="en-US" sz="1950" b="1" dirty="0">
                <a:solidFill>
                  <a:srgbClr val="202020"/>
                </a:solidFill>
                <a:latin typeface="+mn-ea"/>
              </a:rPr>
              <a:t>한옥경</a:t>
            </a:r>
            <a:endParaRPr lang="en-US" sz="1950" b="1" dirty="0">
              <a:solidFill>
                <a:srgbClr val="202020"/>
              </a:solidFill>
              <a:latin typeface="+mn-ea"/>
            </a:endParaRPr>
          </a:p>
        </p:txBody>
      </p:sp>
      <p:sp>
        <p:nvSpPr>
          <p:cNvPr id="48" name="TextBox 5"/>
          <p:cNvSpPr txBox="1"/>
          <p:nvPr/>
        </p:nvSpPr>
        <p:spPr>
          <a:xfrm>
            <a:off x="5432218" y="2614547"/>
            <a:ext cx="1697562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ko-KR" altLang="en-US" sz="1350" b="1" dirty="0">
                <a:solidFill>
                  <a:srgbClr val="202020"/>
                </a:solidFill>
                <a:latin typeface="+mn-ea"/>
              </a:rPr>
              <a:t>팀원</a:t>
            </a:r>
            <a:endParaRPr lang="en-US" altLang="ko-KR" sz="1350" b="1" dirty="0">
              <a:solidFill>
                <a:srgbClr val="202020"/>
              </a:solidFill>
              <a:latin typeface="+mn-ea"/>
            </a:endParaRPr>
          </a:p>
          <a:p>
            <a:pPr algn="ctr">
              <a:lnSpc>
                <a:spcPts val="2939"/>
              </a:lnSpc>
            </a:pPr>
            <a:r>
              <a:rPr lang="ko-KR" altLang="en-US" sz="1950" b="1" dirty="0">
                <a:solidFill>
                  <a:srgbClr val="202020"/>
                </a:solidFill>
                <a:latin typeface="+mn-ea"/>
              </a:rPr>
              <a:t>함경환</a:t>
            </a:r>
            <a:endParaRPr lang="en-US" sz="1950" b="1" dirty="0">
              <a:solidFill>
                <a:srgbClr val="202020"/>
              </a:solidFill>
              <a:latin typeface="+mn-ea"/>
            </a:endParaRPr>
          </a:p>
        </p:txBody>
      </p:sp>
      <p:sp>
        <p:nvSpPr>
          <p:cNvPr id="49" name="TextBox 5"/>
          <p:cNvSpPr txBox="1"/>
          <p:nvPr/>
        </p:nvSpPr>
        <p:spPr>
          <a:xfrm>
            <a:off x="7331744" y="2631076"/>
            <a:ext cx="1697562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ko-KR" altLang="en-US" sz="1350" b="1" dirty="0">
                <a:solidFill>
                  <a:srgbClr val="202020"/>
                </a:solidFill>
                <a:latin typeface="+mn-ea"/>
              </a:rPr>
              <a:t>팀원</a:t>
            </a:r>
            <a:endParaRPr lang="en-US" altLang="ko-KR" sz="1350" b="1" dirty="0">
              <a:solidFill>
                <a:srgbClr val="202020"/>
              </a:solidFill>
              <a:latin typeface="+mn-ea"/>
            </a:endParaRPr>
          </a:p>
          <a:p>
            <a:pPr algn="ctr">
              <a:lnSpc>
                <a:spcPts val="2939"/>
              </a:lnSpc>
            </a:pPr>
            <a:r>
              <a:rPr lang="ko-KR" altLang="en-US" sz="1950" b="1" dirty="0">
                <a:solidFill>
                  <a:srgbClr val="202020"/>
                </a:solidFill>
                <a:latin typeface="+mn-ea"/>
              </a:rPr>
              <a:t>박봉수</a:t>
            </a:r>
            <a:endParaRPr lang="en-US" sz="1950" b="1" dirty="0">
              <a:solidFill>
                <a:srgbClr val="202020"/>
              </a:solidFill>
              <a:latin typeface="+mn-ea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161692" y="214450"/>
            <a:ext cx="3435396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919"/>
              </a:lnSpc>
            </a:pPr>
            <a:r>
              <a:rPr lang="ko-KR" altLang="en-US" sz="2800" b="1" dirty="0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Cteam </a:t>
            </a:r>
            <a:r>
              <a:rPr lang="ko-KR" altLang="en-US" sz="2800" b="1" dirty="0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소개</a:t>
            </a:r>
            <a:endParaRPr lang="en-US" altLang="ko-KR" sz="2800" b="1" dirty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700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C2F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9572" y="2132145"/>
            <a:ext cx="478244" cy="1776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TextBox 5"/>
          <p:cNvSpPr txBox="1"/>
          <p:nvPr/>
        </p:nvSpPr>
        <p:spPr>
          <a:xfrm>
            <a:off x="772940" y="2101094"/>
            <a:ext cx="1142719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67" dirty="0">
                <a:solidFill>
                  <a:schemeClr val="bg1"/>
                </a:solidFill>
              </a:rPr>
              <a:t>회원인증화면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710988" y="3354882"/>
            <a:ext cx="1493110" cy="2997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749612" y="1910037"/>
            <a:ext cx="1388882" cy="375846"/>
          </a:xfrm>
          <a:prstGeom prst="roundRect">
            <a:avLst>
              <a:gd name="adj" fmla="val 47935"/>
            </a:avLst>
          </a:prstGeom>
          <a:solidFill>
            <a:schemeClr val="tx1">
              <a:lumMod val="65000"/>
              <a:lumOff val="35000"/>
            </a:schemeClr>
          </a:solidFill>
          <a:ln w="28575" cmpd="sng">
            <a:solidFill>
              <a:schemeClr val="tx1"/>
            </a:solidFill>
            <a:prstDash val="solid"/>
          </a:ln>
        </p:spPr>
        <p:txBody>
          <a:bodyPr lIns="20691" tIns="20691" rIns="20691" bIns="20691" anchor="ctr"/>
          <a:lstStyle/>
          <a:p>
            <a:pPr algn="ctr">
              <a:spcBef>
                <a:spcPct val="10000"/>
              </a:spcBef>
              <a:defRPr/>
            </a:pPr>
            <a:r>
              <a:rPr lang="en-US" altLang="ko-KR" sz="1333" b="1" dirty="0">
                <a:solidFill>
                  <a:schemeClr val="bg1"/>
                </a:solidFill>
                <a:latin typeface="+mn-ea"/>
              </a:rPr>
              <a:t>Home</a:t>
            </a:r>
            <a:endParaRPr lang="ko-KR" altLang="en-US" sz="1333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9" name="직선 연결선 8"/>
          <p:cNvCxnSpPr>
            <a:stCxn id="11" idx="2"/>
          </p:cNvCxnSpPr>
          <p:nvPr/>
        </p:nvCxnSpPr>
        <p:spPr>
          <a:xfrm>
            <a:off x="771831" y="3757416"/>
            <a:ext cx="9237" cy="8769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 bwMode="auto">
          <a:xfrm>
            <a:off x="6663827" y="2087723"/>
            <a:ext cx="1013582" cy="26653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8575" cmpd="sng">
            <a:solidFill>
              <a:schemeClr val="tx1"/>
            </a:solidFill>
            <a:prstDash val="solid"/>
          </a:ln>
        </p:spPr>
        <p:txBody>
          <a:bodyPr lIns="20691" tIns="20691" rIns="20691" bIns="20691" anchor="ctr"/>
          <a:lstStyle/>
          <a:p>
            <a:pPr algn="ctr">
              <a:spcBef>
                <a:spcPct val="10000"/>
              </a:spcBef>
            </a:pPr>
            <a:r>
              <a:rPr lang="ko-KR" altLang="en-US" sz="1200" dirty="0">
                <a:latin typeface="+mn-ea"/>
              </a:rPr>
              <a:t>회원가입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9270" y="3420374"/>
            <a:ext cx="1305123" cy="337042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28575" cmpd="sng">
            <a:solidFill>
              <a:schemeClr val="tx1"/>
            </a:solidFill>
            <a:prstDash val="solid"/>
          </a:ln>
        </p:spPr>
        <p:txBody>
          <a:bodyPr lIns="20691" tIns="20691" rIns="20691" bIns="20691" anchor="ctr"/>
          <a:lstStyle/>
          <a:p>
            <a:pPr algn="ctr">
              <a:spcBef>
                <a:spcPct val="10000"/>
              </a:spcBef>
              <a:defRPr/>
            </a:pP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About US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2" name="꺾인 연결선 11"/>
          <p:cNvCxnSpPr>
            <a:stCxn id="29" idx="3"/>
            <a:endCxn id="10" idx="1"/>
          </p:cNvCxnSpPr>
          <p:nvPr/>
        </p:nvCxnSpPr>
        <p:spPr>
          <a:xfrm flipV="1">
            <a:off x="5808297" y="2220989"/>
            <a:ext cx="855531" cy="204543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stCxn id="29" idx="3"/>
            <a:endCxn id="14" idx="1"/>
          </p:cNvCxnSpPr>
          <p:nvPr/>
        </p:nvCxnSpPr>
        <p:spPr>
          <a:xfrm>
            <a:off x="5808297" y="2425531"/>
            <a:ext cx="855531" cy="14801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 bwMode="auto">
          <a:xfrm>
            <a:off x="6663827" y="2440282"/>
            <a:ext cx="1013582" cy="26653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8575" cmpd="sng">
            <a:solidFill>
              <a:schemeClr val="tx1"/>
            </a:solidFill>
            <a:prstDash val="solid"/>
          </a:ln>
        </p:spPr>
        <p:txBody>
          <a:bodyPr lIns="20691" tIns="20691" rIns="20691" bIns="20691" anchor="ctr"/>
          <a:lstStyle/>
          <a:p>
            <a:pPr algn="ctr">
              <a:spcBef>
                <a:spcPct val="10000"/>
              </a:spcBef>
            </a:pPr>
            <a:r>
              <a:rPr lang="en-US" altLang="ko-KR" sz="1200" dirty="0">
                <a:latin typeface="+mn-ea"/>
              </a:rPr>
              <a:t>ID/PW</a:t>
            </a:r>
            <a:r>
              <a:rPr lang="ko-KR" altLang="en-US" sz="1200" dirty="0">
                <a:latin typeface="+mn-ea"/>
              </a:rPr>
              <a:t>찾기</a:t>
            </a:r>
          </a:p>
        </p:txBody>
      </p:sp>
      <p:sp>
        <p:nvSpPr>
          <p:cNvPr id="15" name="모서리가 둥근 직사각형 14"/>
          <p:cNvSpPr/>
          <p:nvPr/>
        </p:nvSpPr>
        <p:spPr bwMode="auto">
          <a:xfrm>
            <a:off x="274279" y="3995758"/>
            <a:ext cx="1013582" cy="26653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8575" cmpd="sng">
            <a:solidFill>
              <a:schemeClr val="tx1"/>
            </a:solidFill>
            <a:prstDash val="solid"/>
          </a:ln>
        </p:spPr>
        <p:txBody>
          <a:bodyPr lIns="20691" tIns="20691" rIns="20691" bIns="20691" anchor="ctr"/>
          <a:lstStyle/>
          <a:p>
            <a:pPr algn="ctr">
              <a:spcBef>
                <a:spcPct val="10000"/>
              </a:spcBef>
            </a:pPr>
            <a:r>
              <a:rPr lang="en-US" altLang="ko-KR" sz="1200" dirty="0">
                <a:latin typeface="+mn-ea"/>
              </a:rPr>
              <a:t>Brand</a:t>
            </a:r>
            <a:endParaRPr lang="ko-KR" altLang="en-US" sz="1200" dirty="0">
              <a:latin typeface="+mn-ea"/>
            </a:endParaRPr>
          </a:p>
        </p:txBody>
      </p:sp>
      <p:cxnSp>
        <p:nvCxnSpPr>
          <p:cNvPr id="16" name="직선 연결선 15"/>
          <p:cNvCxnSpPr>
            <a:stCxn id="17" idx="2"/>
          </p:cNvCxnSpPr>
          <p:nvPr/>
        </p:nvCxnSpPr>
        <p:spPr>
          <a:xfrm>
            <a:off x="2365978" y="3757416"/>
            <a:ext cx="9238" cy="72569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모서리가 둥근 직사각형 16"/>
          <p:cNvSpPr/>
          <p:nvPr/>
        </p:nvSpPr>
        <p:spPr>
          <a:xfrm>
            <a:off x="1713416" y="3420374"/>
            <a:ext cx="1305123" cy="337042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28575" cmpd="sng">
            <a:solidFill>
              <a:schemeClr val="tx1"/>
            </a:solidFill>
            <a:prstDash val="solid"/>
          </a:ln>
        </p:spPr>
        <p:txBody>
          <a:bodyPr lIns="20691" tIns="20691" rIns="20691" bIns="20691" anchor="ctr"/>
          <a:lstStyle/>
          <a:p>
            <a:pPr algn="ctr">
              <a:spcBef>
                <a:spcPct val="10000"/>
              </a:spcBef>
              <a:defRPr/>
            </a:pP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MENU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모서리가 둥근 직사각형 17"/>
          <p:cNvSpPr/>
          <p:nvPr/>
        </p:nvSpPr>
        <p:spPr bwMode="auto">
          <a:xfrm>
            <a:off x="1868425" y="3995758"/>
            <a:ext cx="1013582" cy="25636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8575" cmpd="sng">
            <a:solidFill>
              <a:schemeClr val="tx1"/>
            </a:solidFill>
            <a:prstDash val="solid"/>
          </a:ln>
        </p:spPr>
        <p:txBody>
          <a:bodyPr lIns="20691" tIns="20691" rIns="20691" bIns="20691" anchor="ctr"/>
          <a:lstStyle/>
          <a:p>
            <a:pPr algn="ctr">
              <a:spcBef>
                <a:spcPct val="10000"/>
              </a:spcBef>
            </a:pPr>
            <a:r>
              <a:rPr lang="ko-KR" altLang="en-US" sz="1200" dirty="0" err="1">
                <a:latin typeface="+mn-ea"/>
              </a:rPr>
              <a:t>메뉴안내</a:t>
            </a:r>
            <a:endParaRPr lang="ko-KR" altLang="en-US" sz="1200" dirty="0">
              <a:latin typeface="+mn-ea"/>
            </a:endParaRPr>
          </a:p>
        </p:txBody>
      </p:sp>
      <p:cxnSp>
        <p:nvCxnSpPr>
          <p:cNvPr id="19" name="꺾인 연결선 18"/>
          <p:cNvCxnSpPr>
            <a:stCxn id="8" idx="2"/>
            <a:endCxn id="17" idx="0"/>
          </p:cNvCxnSpPr>
          <p:nvPr/>
        </p:nvCxnSpPr>
        <p:spPr>
          <a:xfrm rot="5400000">
            <a:off x="2337770" y="2314091"/>
            <a:ext cx="1134492" cy="1078074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stCxn id="21" idx="2"/>
          </p:cNvCxnSpPr>
          <p:nvPr/>
        </p:nvCxnSpPr>
        <p:spPr>
          <a:xfrm flipH="1">
            <a:off x="5633978" y="3759236"/>
            <a:ext cx="1" cy="72387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4981417" y="3422194"/>
            <a:ext cx="1305123" cy="337042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28575" cmpd="sng">
            <a:solidFill>
              <a:schemeClr val="tx1"/>
            </a:solidFill>
            <a:prstDash val="solid"/>
          </a:ln>
        </p:spPr>
        <p:txBody>
          <a:bodyPr lIns="20691" tIns="20691" rIns="20691" bIns="20691" anchor="ctr"/>
          <a:lstStyle/>
          <a:p>
            <a:pPr algn="ctr">
              <a:spcBef>
                <a:spcPct val="10000"/>
              </a:spcBef>
              <a:defRPr/>
            </a:pPr>
            <a:r>
              <a:rPr lang="en-US" altLang="ko-KR" sz="1200" b="1">
                <a:solidFill>
                  <a:schemeClr val="bg1"/>
                </a:solidFill>
                <a:latin typeface="+mn-ea"/>
              </a:rPr>
              <a:t>CONTACT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모서리가 둥근 직사각형 21"/>
          <p:cNvSpPr/>
          <p:nvPr/>
        </p:nvSpPr>
        <p:spPr bwMode="auto">
          <a:xfrm>
            <a:off x="5136426" y="3985597"/>
            <a:ext cx="1013582" cy="26653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8575" cmpd="sng">
            <a:solidFill>
              <a:schemeClr val="tx1"/>
            </a:solidFill>
            <a:prstDash val="solid"/>
          </a:ln>
        </p:spPr>
        <p:txBody>
          <a:bodyPr lIns="20691" tIns="20691" rIns="20691" bIns="20691" anchor="ctr"/>
          <a:lstStyle/>
          <a:p>
            <a:pPr algn="ctr">
              <a:spcBef>
                <a:spcPct val="10000"/>
              </a:spcBef>
            </a:pPr>
            <a:r>
              <a:rPr lang="ko-KR" altLang="en-US" sz="1200" dirty="0" smtClean="0">
                <a:latin typeface="+mn-ea"/>
              </a:rPr>
              <a:t>공지사항</a:t>
            </a:r>
            <a:endParaRPr lang="ko-KR" altLang="en-US" sz="1200" dirty="0">
              <a:latin typeface="+mn-ea"/>
            </a:endParaRPr>
          </a:p>
        </p:txBody>
      </p:sp>
      <p:cxnSp>
        <p:nvCxnSpPr>
          <p:cNvPr id="23" name="직선 연결선 22"/>
          <p:cNvCxnSpPr>
            <a:endCxn id="25" idx="2"/>
          </p:cNvCxnSpPr>
          <p:nvPr/>
        </p:nvCxnSpPr>
        <p:spPr>
          <a:xfrm>
            <a:off x="3853360" y="2860836"/>
            <a:ext cx="13858" cy="140145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3205418" y="3420374"/>
            <a:ext cx="1305123" cy="337042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28575" cmpd="sng">
            <a:solidFill>
              <a:schemeClr val="tx1"/>
            </a:solidFill>
            <a:prstDash val="solid"/>
          </a:ln>
        </p:spPr>
        <p:txBody>
          <a:bodyPr lIns="20691" tIns="20691" rIns="20691" bIns="20691" anchor="ctr"/>
          <a:lstStyle/>
          <a:p>
            <a:pPr algn="ctr">
              <a:spcBef>
                <a:spcPct val="10000"/>
              </a:spcBef>
              <a:defRPr/>
            </a:pPr>
            <a:r>
              <a:rPr lang="en-US" altLang="ko-KR" sz="1200" b="1">
                <a:solidFill>
                  <a:schemeClr val="bg1"/>
                </a:solidFill>
                <a:latin typeface="+mn-ea"/>
              </a:rPr>
              <a:t>SHOP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모서리가 둥근 직사각형 24"/>
          <p:cNvSpPr/>
          <p:nvPr/>
        </p:nvSpPr>
        <p:spPr bwMode="auto">
          <a:xfrm>
            <a:off x="3360426" y="3995758"/>
            <a:ext cx="1013582" cy="26653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8575" cmpd="sng">
            <a:solidFill>
              <a:schemeClr val="tx1"/>
            </a:solidFill>
            <a:prstDash val="solid"/>
          </a:ln>
        </p:spPr>
        <p:txBody>
          <a:bodyPr lIns="20691" tIns="20691" rIns="20691" bIns="20691" anchor="ctr"/>
          <a:lstStyle/>
          <a:p>
            <a:pPr algn="ctr">
              <a:spcBef>
                <a:spcPct val="10000"/>
              </a:spcBef>
            </a:pPr>
            <a:r>
              <a:rPr lang="ko-KR" altLang="en-US" sz="1100" dirty="0" err="1">
                <a:latin typeface="+mn-ea"/>
              </a:rPr>
              <a:t>매장위치</a:t>
            </a:r>
            <a:r>
              <a:rPr lang="ko-KR" altLang="en-US" sz="1100" dirty="0">
                <a:latin typeface="+mn-ea"/>
              </a:rPr>
              <a:t> 안내</a:t>
            </a:r>
          </a:p>
        </p:txBody>
      </p:sp>
      <p:cxnSp>
        <p:nvCxnSpPr>
          <p:cNvPr id="26" name="꺾인 연결선 25"/>
          <p:cNvCxnSpPr>
            <a:stCxn id="8" idx="2"/>
            <a:endCxn id="11" idx="0"/>
          </p:cNvCxnSpPr>
          <p:nvPr/>
        </p:nvCxnSpPr>
        <p:spPr>
          <a:xfrm rot="5400000">
            <a:off x="1540697" y="1517017"/>
            <a:ext cx="1134492" cy="267222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8" idx="2"/>
            <a:endCxn id="24" idx="0"/>
          </p:cNvCxnSpPr>
          <p:nvPr/>
        </p:nvCxnSpPr>
        <p:spPr>
          <a:xfrm rot="16200000" flipH="1">
            <a:off x="3083770" y="2646164"/>
            <a:ext cx="1134492" cy="41392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8" idx="2"/>
            <a:endCxn id="21" idx="0"/>
          </p:cNvCxnSpPr>
          <p:nvPr/>
        </p:nvCxnSpPr>
        <p:spPr>
          <a:xfrm rot="16200000" flipH="1">
            <a:off x="3970859" y="1759075"/>
            <a:ext cx="1136311" cy="218992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4503173" y="2257011"/>
            <a:ext cx="1305123" cy="337042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28575" cmpd="sng">
            <a:solidFill>
              <a:schemeClr val="tx1"/>
            </a:solidFill>
            <a:prstDash val="solid"/>
          </a:ln>
        </p:spPr>
        <p:txBody>
          <a:bodyPr lIns="20691" tIns="20691" rIns="20691" bIns="20691" anchor="ctr"/>
          <a:lstStyle/>
          <a:p>
            <a:pPr algn="ctr">
              <a:spcBef>
                <a:spcPct val="10000"/>
              </a:spcBef>
              <a:defRPr/>
            </a:pP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Login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0" name="꺾인 연결선 29"/>
          <p:cNvCxnSpPr>
            <a:stCxn id="8" idx="2"/>
            <a:endCxn id="29" idx="1"/>
          </p:cNvCxnSpPr>
          <p:nvPr/>
        </p:nvCxnSpPr>
        <p:spPr>
          <a:xfrm rot="16200000" flipH="1">
            <a:off x="3903788" y="1826146"/>
            <a:ext cx="139649" cy="1059121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8" idx="2"/>
            <a:endCxn id="33" idx="0"/>
          </p:cNvCxnSpPr>
          <p:nvPr/>
        </p:nvCxnSpPr>
        <p:spPr>
          <a:xfrm rot="16200000" flipH="1">
            <a:off x="4847641" y="882295"/>
            <a:ext cx="1136311" cy="394348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stCxn id="33" idx="2"/>
          </p:cNvCxnSpPr>
          <p:nvPr/>
        </p:nvCxnSpPr>
        <p:spPr>
          <a:xfrm>
            <a:off x="7387540" y="3759236"/>
            <a:ext cx="31676" cy="194761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6734978" y="3422194"/>
            <a:ext cx="1305123" cy="337042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28575" cmpd="sng">
            <a:solidFill>
              <a:schemeClr val="tx1"/>
            </a:solidFill>
            <a:prstDash val="solid"/>
          </a:ln>
        </p:spPr>
        <p:txBody>
          <a:bodyPr lIns="20691" tIns="20691" rIns="20691" bIns="20691" anchor="ctr"/>
          <a:lstStyle/>
          <a:p>
            <a:pPr algn="ctr">
              <a:spcBef>
                <a:spcPct val="10000"/>
              </a:spcBef>
              <a:defRPr/>
            </a:pPr>
            <a:r>
              <a:rPr lang="en-US" altLang="ko-KR" sz="1200" b="1">
                <a:solidFill>
                  <a:schemeClr val="bg1"/>
                </a:solidFill>
                <a:latin typeface="+mn-ea"/>
              </a:rPr>
              <a:t>MYPAGE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4" name="모서리가 둥근 직사각형 33"/>
          <p:cNvSpPr/>
          <p:nvPr/>
        </p:nvSpPr>
        <p:spPr bwMode="auto">
          <a:xfrm>
            <a:off x="6889987" y="3997579"/>
            <a:ext cx="1013582" cy="26653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8575" cmpd="sng">
            <a:solidFill>
              <a:schemeClr val="tx1"/>
            </a:solidFill>
            <a:prstDash val="solid"/>
          </a:ln>
        </p:spPr>
        <p:txBody>
          <a:bodyPr lIns="20691" tIns="20691" rIns="20691" bIns="20691" anchor="ctr"/>
          <a:lstStyle/>
          <a:p>
            <a:pPr algn="ctr">
              <a:spcBef>
                <a:spcPct val="10000"/>
              </a:spcBef>
            </a:pPr>
            <a:r>
              <a:rPr lang="ko-KR" altLang="en-US" sz="1200">
                <a:latin typeface="+mn-ea"/>
              </a:rPr>
              <a:t>적립금</a:t>
            </a:r>
            <a:endParaRPr lang="ko-KR" altLang="en-US" sz="1200" dirty="0">
              <a:latin typeface="+mn-ea"/>
            </a:endParaRPr>
          </a:p>
        </p:txBody>
      </p:sp>
      <p:sp>
        <p:nvSpPr>
          <p:cNvPr id="35" name="모서리가 둥근 직사각형 34"/>
          <p:cNvSpPr/>
          <p:nvPr/>
        </p:nvSpPr>
        <p:spPr bwMode="auto">
          <a:xfrm>
            <a:off x="6889987" y="4420648"/>
            <a:ext cx="1013582" cy="26653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8575" cmpd="sng">
            <a:solidFill>
              <a:schemeClr val="tx1"/>
            </a:solidFill>
            <a:prstDash val="solid"/>
          </a:ln>
        </p:spPr>
        <p:txBody>
          <a:bodyPr lIns="20691" tIns="20691" rIns="20691" bIns="20691" anchor="ctr"/>
          <a:lstStyle/>
          <a:p>
            <a:pPr algn="ctr">
              <a:spcBef>
                <a:spcPct val="10000"/>
              </a:spcBef>
            </a:pPr>
            <a:r>
              <a:rPr lang="ko-KR" altLang="en-US" sz="1200">
                <a:latin typeface="+mn-ea"/>
              </a:rPr>
              <a:t>나의 선불금</a:t>
            </a:r>
            <a:endParaRPr lang="ko-KR" altLang="en-US" sz="1200" dirty="0">
              <a:latin typeface="+mn-ea"/>
            </a:endParaRPr>
          </a:p>
        </p:txBody>
      </p:sp>
      <p:sp>
        <p:nvSpPr>
          <p:cNvPr id="36" name="모서리가 둥근 직사각형 35"/>
          <p:cNvSpPr/>
          <p:nvPr/>
        </p:nvSpPr>
        <p:spPr bwMode="auto">
          <a:xfrm>
            <a:off x="6889987" y="4867222"/>
            <a:ext cx="1013582" cy="26653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8575" cmpd="sng">
            <a:solidFill>
              <a:schemeClr val="tx1"/>
            </a:solidFill>
            <a:prstDash val="solid"/>
          </a:ln>
        </p:spPr>
        <p:txBody>
          <a:bodyPr lIns="20691" tIns="20691" rIns="20691" bIns="20691" anchor="ctr"/>
          <a:lstStyle/>
          <a:p>
            <a:pPr algn="ctr">
              <a:spcBef>
                <a:spcPct val="10000"/>
              </a:spcBef>
            </a:pPr>
            <a:r>
              <a:rPr lang="ko-KR" altLang="en-US" sz="1200">
                <a:latin typeface="+mn-ea"/>
              </a:rPr>
              <a:t>선불금 충전</a:t>
            </a:r>
            <a:endParaRPr lang="ko-KR" altLang="en-US" sz="1200" dirty="0">
              <a:latin typeface="+mn-ea"/>
            </a:endParaRPr>
          </a:p>
        </p:txBody>
      </p:sp>
      <p:sp>
        <p:nvSpPr>
          <p:cNvPr id="37" name="모서리가 둥근 직사각형 36"/>
          <p:cNvSpPr/>
          <p:nvPr/>
        </p:nvSpPr>
        <p:spPr bwMode="auto">
          <a:xfrm>
            <a:off x="287974" y="4396238"/>
            <a:ext cx="1013582" cy="26653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8575" cmpd="sng">
            <a:solidFill>
              <a:schemeClr val="tx1"/>
            </a:solidFill>
            <a:prstDash val="solid"/>
          </a:ln>
        </p:spPr>
        <p:txBody>
          <a:bodyPr lIns="20691" tIns="20691" rIns="20691" bIns="20691" anchor="ctr"/>
          <a:lstStyle/>
          <a:p>
            <a:pPr algn="ctr">
              <a:spcBef>
                <a:spcPct val="10000"/>
              </a:spcBef>
            </a:pPr>
            <a:r>
              <a:rPr lang="en-US" altLang="ko-KR" sz="1200" dirty="0">
                <a:latin typeface="+mn-ea"/>
              </a:rPr>
              <a:t>COFFEE</a:t>
            </a:r>
            <a:endParaRPr lang="ko-KR" altLang="en-US" sz="1200" dirty="0">
              <a:latin typeface="+mn-ea"/>
            </a:endParaRPr>
          </a:p>
        </p:txBody>
      </p:sp>
      <p:sp>
        <p:nvSpPr>
          <p:cNvPr id="38" name="모서리가 둥근 직사각형 37"/>
          <p:cNvSpPr/>
          <p:nvPr/>
        </p:nvSpPr>
        <p:spPr bwMode="auto">
          <a:xfrm>
            <a:off x="6889987" y="5288294"/>
            <a:ext cx="1013582" cy="26653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8575" cmpd="sng">
            <a:solidFill>
              <a:schemeClr val="tx1"/>
            </a:solidFill>
            <a:prstDash val="solid"/>
          </a:ln>
        </p:spPr>
        <p:txBody>
          <a:bodyPr lIns="20691" tIns="20691" rIns="20691" bIns="20691" anchor="ctr"/>
          <a:lstStyle/>
          <a:p>
            <a:pPr algn="ctr">
              <a:spcBef>
                <a:spcPct val="10000"/>
              </a:spcBef>
            </a:pPr>
            <a:r>
              <a:rPr lang="ko-KR" altLang="en-US" sz="1100" dirty="0">
                <a:latin typeface="+mn-ea"/>
              </a:rPr>
              <a:t>결제수단 관리</a:t>
            </a:r>
          </a:p>
        </p:txBody>
      </p:sp>
      <p:sp>
        <p:nvSpPr>
          <p:cNvPr id="39" name="모서리가 둥근 직사각형 38"/>
          <p:cNvSpPr/>
          <p:nvPr/>
        </p:nvSpPr>
        <p:spPr bwMode="auto">
          <a:xfrm>
            <a:off x="6895612" y="5732511"/>
            <a:ext cx="1013582" cy="26653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8575" cmpd="sng">
            <a:solidFill>
              <a:schemeClr val="tx1"/>
            </a:solidFill>
            <a:prstDash val="solid"/>
          </a:ln>
        </p:spPr>
        <p:txBody>
          <a:bodyPr lIns="20691" tIns="20691" rIns="20691" bIns="20691" anchor="ctr"/>
          <a:lstStyle/>
          <a:p>
            <a:pPr algn="ctr">
              <a:spcBef>
                <a:spcPct val="10000"/>
              </a:spcBef>
            </a:pPr>
            <a:r>
              <a:rPr lang="ko-KR" altLang="en-US" sz="1200">
                <a:latin typeface="+mn-ea"/>
              </a:rPr>
              <a:t>기본정보</a:t>
            </a:r>
            <a:endParaRPr lang="ko-KR" altLang="en-US" sz="1200" dirty="0">
              <a:latin typeface="+mn-ea"/>
            </a:endParaRPr>
          </a:p>
        </p:txBody>
      </p:sp>
      <p:cxnSp>
        <p:nvCxnSpPr>
          <p:cNvPr id="40" name="꺾인 연결선 187"/>
          <p:cNvCxnSpPr/>
          <p:nvPr/>
        </p:nvCxnSpPr>
        <p:spPr>
          <a:xfrm rot="16200000" flipH="1">
            <a:off x="7563261" y="5880986"/>
            <a:ext cx="291625" cy="506790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7972629" y="5957489"/>
            <a:ext cx="1099810" cy="7772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2" name="모서리가 둥근 직사각형 41"/>
          <p:cNvSpPr/>
          <p:nvPr/>
        </p:nvSpPr>
        <p:spPr bwMode="auto">
          <a:xfrm>
            <a:off x="7972629" y="6134379"/>
            <a:ext cx="1013582" cy="26653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8575" cmpd="sng">
            <a:solidFill>
              <a:schemeClr val="tx1"/>
            </a:solidFill>
            <a:prstDash val="solid"/>
          </a:ln>
        </p:spPr>
        <p:txBody>
          <a:bodyPr lIns="20691" tIns="20691" rIns="20691" bIns="20691" anchor="ctr"/>
          <a:lstStyle/>
          <a:p>
            <a:pPr algn="ctr">
              <a:spcBef>
                <a:spcPct val="10000"/>
              </a:spcBef>
            </a:pPr>
            <a:r>
              <a:rPr lang="ko-KR" altLang="en-US" sz="1200" dirty="0">
                <a:latin typeface="+mn-ea"/>
              </a:rPr>
              <a:t>정보 수정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280688" y="228215"/>
            <a:ext cx="3856383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939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ko-KR" altLang="en-US" sz="2800" b="1" dirty="0" err="1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사이트맵</a:t>
            </a:r>
            <a:endParaRPr lang="en-US" altLang="ko-KR" sz="2800" b="1" dirty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 bwMode="auto">
          <a:xfrm>
            <a:off x="1785413" y="4430809"/>
            <a:ext cx="1249623" cy="25636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8575" cmpd="sng">
            <a:solidFill>
              <a:schemeClr val="tx1"/>
            </a:solidFill>
            <a:prstDash val="solid"/>
          </a:ln>
        </p:spPr>
        <p:txBody>
          <a:bodyPr lIns="20691" tIns="20691" rIns="20691" bIns="20691" anchor="ctr"/>
          <a:lstStyle/>
          <a:p>
            <a:pPr algn="ctr">
              <a:spcBef>
                <a:spcPct val="10000"/>
              </a:spcBef>
            </a:pPr>
            <a:r>
              <a:rPr lang="ko-KR" altLang="en-US" sz="1200" err="1" smtClean="0">
                <a:latin typeface="+mn-ea"/>
              </a:rPr>
              <a:t>선호메뉴</a:t>
            </a:r>
            <a:r>
              <a:rPr lang="ko-KR" altLang="en-US" sz="1200" dirty="0" smtClean="0">
                <a:latin typeface="+mn-ea"/>
              </a:rPr>
              <a:t> 추가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8" name="모서리가 둥근 직사각형 47"/>
          <p:cNvSpPr/>
          <p:nvPr/>
        </p:nvSpPr>
        <p:spPr bwMode="auto">
          <a:xfrm>
            <a:off x="5136426" y="4465335"/>
            <a:ext cx="1013582" cy="26653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8575" cmpd="sng">
            <a:solidFill>
              <a:schemeClr val="tx1"/>
            </a:solidFill>
            <a:prstDash val="solid"/>
          </a:ln>
        </p:spPr>
        <p:txBody>
          <a:bodyPr lIns="20691" tIns="20691" rIns="20691" bIns="20691" anchor="ctr"/>
          <a:lstStyle/>
          <a:p>
            <a:pPr algn="ctr">
              <a:spcBef>
                <a:spcPct val="10000"/>
              </a:spcBef>
            </a:pPr>
            <a:r>
              <a:rPr lang="ko-KR" altLang="en-US" sz="1200" dirty="0" smtClean="0">
                <a:latin typeface="+mn-ea"/>
              </a:rPr>
              <a:t>이메일 문의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0326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C2F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80688" y="228215"/>
            <a:ext cx="3856383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939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en-US" altLang="ko-KR" sz="2800" b="1" dirty="0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ID</a:t>
            </a:r>
            <a:r>
              <a:rPr lang="ko-KR" altLang="en-US" sz="2800" b="1" dirty="0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찾기</a:t>
            </a:r>
            <a:endParaRPr lang="en-US" altLang="ko-KR" sz="2800" b="1" dirty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3" r="29702" b="20562"/>
          <a:stretch/>
        </p:blipFill>
        <p:spPr>
          <a:xfrm>
            <a:off x="813426" y="1152941"/>
            <a:ext cx="7527493" cy="553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5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C2F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80688" y="228215"/>
            <a:ext cx="3856383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939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en-US" altLang="ko-KR" sz="2800" b="1" dirty="0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PW</a:t>
            </a:r>
            <a:r>
              <a:rPr lang="ko-KR" altLang="en-US" sz="2800" b="1" dirty="0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찾기</a:t>
            </a:r>
            <a:endParaRPr lang="en-US" altLang="ko-KR" sz="2800" b="1" dirty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0" y="4138795"/>
            <a:ext cx="9144000" cy="2604905"/>
            <a:chOff x="0" y="4253095"/>
            <a:chExt cx="9144000" cy="260490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000"/>
            <a:stretch/>
          </p:blipFill>
          <p:spPr>
            <a:xfrm>
              <a:off x="0" y="4253095"/>
              <a:ext cx="9144000" cy="2604905"/>
            </a:xfrm>
            <a:prstGeom prst="rect">
              <a:avLst/>
            </a:prstGeom>
          </p:spPr>
        </p:pic>
        <p:sp>
          <p:nvSpPr>
            <p:cNvPr id="7" name="타원 6"/>
            <p:cNvSpPr/>
            <p:nvPr/>
          </p:nvSpPr>
          <p:spPr>
            <a:xfrm>
              <a:off x="1657350" y="6305550"/>
              <a:ext cx="600075" cy="17145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화살표 연결선 8"/>
            <p:cNvCxnSpPr/>
            <p:nvPr/>
          </p:nvCxnSpPr>
          <p:spPr>
            <a:xfrm flipV="1">
              <a:off x="2419350" y="5934075"/>
              <a:ext cx="2247900" cy="37147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9175" y="5595937"/>
              <a:ext cx="3805604" cy="504825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9" t="34501" r="24688" b="34333"/>
          <a:stretch/>
        </p:blipFill>
        <p:spPr>
          <a:xfrm>
            <a:off x="1421606" y="1257300"/>
            <a:ext cx="6300788" cy="265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1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C2F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벽, 컵, 실내, 혼잡한이(가) 표시된 사진&#10;&#10;자동 생성된 설명">
            <a:extLst>
              <a:ext uri="{FF2B5EF4-FFF2-40B4-BE49-F238E27FC236}">
                <a16:creationId xmlns:a16="http://schemas.microsoft.com/office/drawing/2014/main" id="{E4527FCF-4233-4E8F-8E45-24B1E195DD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8"/>
          <a:stretch/>
        </p:blipFill>
        <p:spPr>
          <a:xfrm>
            <a:off x="16509835" y="1014261"/>
            <a:ext cx="7348328" cy="4829476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280688" y="228215"/>
            <a:ext cx="3856383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939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ko-KR" altLang="en-US" sz="2800" b="1" dirty="0" err="1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메뉴보기</a:t>
            </a:r>
            <a:endParaRPr lang="en-US" altLang="ko-KR" sz="2800" b="1" dirty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5236" t="6164" r="17611"/>
          <a:stretch/>
        </p:blipFill>
        <p:spPr>
          <a:xfrm>
            <a:off x="161839" y="1367553"/>
            <a:ext cx="8747491" cy="534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0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C2F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벽, 컵, 실내, 혼잡한이(가) 표시된 사진&#10;&#10;자동 생성된 설명">
            <a:extLst>
              <a:ext uri="{FF2B5EF4-FFF2-40B4-BE49-F238E27FC236}">
                <a16:creationId xmlns:a16="http://schemas.microsoft.com/office/drawing/2014/main" id="{E4527FCF-4233-4E8F-8E45-24B1E195DD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8"/>
          <a:stretch/>
        </p:blipFill>
        <p:spPr>
          <a:xfrm>
            <a:off x="16509835" y="1014261"/>
            <a:ext cx="7348328" cy="4829476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280688" y="228215"/>
            <a:ext cx="3856383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939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ko-KR" altLang="en-US" sz="2800" b="1" dirty="0" err="1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마이페이지</a:t>
            </a:r>
            <a:endParaRPr lang="en-US" altLang="ko-KR" sz="2800" b="1" dirty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7017" t="10933" r="27488" b="-101"/>
          <a:stretch/>
        </p:blipFill>
        <p:spPr>
          <a:xfrm>
            <a:off x="186117" y="1014261"/>
            <a:ext cx="8747490" cy="571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2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C2F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B24BA5A-719F-EA40-971E-2183CBA1F1C4}"/>
              </a:ext>
            </a:extLst>
          </p:cNvPr>
          <p:cNvSpPr txBox="1"/>
          <p:nvPr/>
        </p:nvSpPr>
        <p:spPr>
          <a:xfrm>
            <a:off x="690943" y="2566917"/>
            <a:ext cx="785555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ln w="19050">
                  <a:solidFill>
                    <a:srgbClr val="F0ECE9"/>
                  </a:solidFill>
                </a:ln>
                <a:noFill/>
                <a:latin typeface="Sandoll Nemony2 09 Oblique Bd" panose="020B0600000101010101" pitchFamily="34" charset="-127"/>
                <a:ea typeface="Sandoll Nemony2 09 Oblique Bd" panose="020B0600000101010101" pitchFamily="34" charset="-127"/>
              </a:rPr>
              <a:t>메타오더</a:t>
            </a:r>
            <a:endParaRPr lang="ko-KR" altLang="en-US" sz="6000" dirty="0">
              <a:ln w="19050">
                <a:noFill/>
              </a:ln>
              <a:solidFill>
                <a:srgbClr val="F3DF68"/>
              </a:solidFill>
              <a:effectLst>
                <a:outerShdw dist="101600" dir="2700000" algn="tl" rotWithShape="0">
                  <a:srgbClr val="EA83A5"/>
                </a:outerShdw>
              </a:effectLst>
              <a:latin typeface="Sandoll Nemony2 09 Oblique Bd" panose="020B0600000101010101" pitchFamily="34" charset="-127"/>
              <a:ea typeface="Sandoll Nemony2 09 Oblique B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696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C2F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94196" y="1510748"/>
            <a:ext cx="8477302" cy="5139354"/>
            <a:chOff x="1537555" y="1066419"/>
            <a:chExt cx="8477302" cy="5304120"/>
          </a:xfrm>
        </p:grpSpPr>
        <p:cxnSp>
          <p:nvCxnSpPr>
            <p:cNvPr id="5" name="직선 연결선 4"/>
            <p:cNvCxnSpPr>
              <a:stCxn id="20" idx="2"/>
              <a:endCxn id="27" idx="0"/>
            </p:cNvCxnSpPr>
            <p:nvPr/>
          </p:nvCxnSpPr>
          <p:spPr>
            <a:xfrm flipH="1">
              <a:off x="9038403" y="2134116"/>
              <a:ext cx="3" cy="37392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>
              <a:stCxn id="13" idx="2"/>
              <a:endCxn id="28" idx="0"/>
            </p:cNvCxnSpPr>
            <p:nvPr/>
          </p:nvCxnSpPr>
          <p:spPr>
            <a:xfrm flipH="1">
              <a:off x="6769450" y="2102045"/>
              <a:ext cx="6" cy="38973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/>
            <p:cNvSpPr/>
            <p:nvPr/>
          </p:nvSpPr>
          <p:spPr>
            <a:xfrm>
              <a:off x="4938690" y="1066419"/>
              <a:ext cx="1694340" cy="37117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/>
                <a:t>메타오더</a:t>
              </a:r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537555" y="1730872"/>
              <a:ext cx="2008912" cy="371174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/>
                <a:t>메인페이지</a:t>
              </a:r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892077" y="2312831"/>
              <a:ext cx="1305663" cy="37117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공지사항</a:t>
              </a:r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892075" y="2908543"/>
              <a:ext cx="1305663" cy="37117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이벤트</a:t>
              </a:r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770603" y="1730872"/>
              <a:ext cx="1680316" cy="371174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결제수단</a:t>
              </a:r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957929" y="2287632"/>
              <a:ext cx="1305663" cy="37117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카드추가</a:t>
              </a: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929298" y="1730871"/>
              <a:ext cx="1680316" cy="371174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주문하기</a:t>
              </a:r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119528" y="2285340"/>
              <a:ext cx="1305663" cy="37117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전체상품</a:t>
              </a:r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977355" y="2908544"/>
              <a:ext cx="1601615" cy="37117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나만의메뉴</a:t>
              </a:r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19528" y="3538621"/>
              <a:ext cx="1305663" cy="37117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메뉴옵션</a:t>
              </a:r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119527" y="4168698"/>
              <a:ext cx="1305663" cy="55447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결제수단선택</a:t>
              </a:r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125327" y="4977488"/>
              <a:ext cx="1305663" cy="37117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메뉴옵션</a:t>
              </a:r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116620" y="5520500"/>
              <a:ext cx="1305663" cy="37117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영양정보</a:t>
              </a:r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8061955" y="1762942"/>
              <a:ext cx="1952902" cy="371174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마이페이지</a:t>
              </a:r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8385576" y="2267008"/>
              <a:ext cx="1305663" cy="37117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로그인</a:t>
              </a:r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8385576" y="2908540"/>
              <a:ext cx="1305663" cy="37117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mtClean="0"/>
                <a:t>아이디</a:t>
              </a:r>
              <a:r>
                <a:rPr lang="en-US" altLang="ko-KR" sz="1200" smtClean="0"/>
                <a:t>/</a:t>
              </a:r>
              <a:r>
                <a:rPr lang="ko-KR" altLang="en-US" sz="1200" smtClean="0"/>
                <a:t>비밀번호찾기</a:t>
              </a:r>
              <a:endParaRPr lang="ko-KR" altLang="en-US" sz="120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8385576" y="3524873"/>
              <a:ext cx="1305663" cy="37117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smtClean="0"/>
                <a:t>나만의메뉴관리</a:t>
              </a:r>
              <a:endParaRPr lang="ko-KR" altLang="en-US" sz="140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8385574" y="4141206"/>
              <a:ext cx="1305663" cy="37117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mtClean="0"/>
                <a:t>개인정보관리</a:t>
              </a:r>
              <a:endParaRPr lang="ko-KR" altLang="en-US" sz="120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385572" y="4727753"/>
              <a:ext cx="1305663" cy="37117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장바구니</a:t>
              </a:r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8385572" y="5305127"/>
              <a:ext cx="1305663" cy="37117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주문내역</a:t>
              </a:r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8385571" y="5873351"/>
              <a:ext cx="1305663" cy="37117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smtClean="0"/>
                <a:t>이메일문의</a:t>
              </a:r>
              <a:endParaRPr lang="ko-KR" altLang="en-US" sz="140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116618" y="5999365"/>
              <a:ext cx="1305663" cy="37117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매장선택</a:t>
              </a:r>
              <a:endParaRPr lang="ko-KR" altLang="en-US"/>
            </a:p>
          </p:txBody>
        </p:sp>
        <p:cxnSp>
          <p:nvCxnSpPr>
            <p:cNvPr id="29" name="직선 연결선 28"/>
            <p:cNvCxnSpPr>
              <a:stCxn id="7" idx="2"/>
            </p:cNvCxnSpPr>
            <p:nvPr/>
          </p:nvCxnSpPr>
          <p:spPr>
            <a:xfrm>
              <a:off x="5785860" y="1437593"/>
              <a:ext cx="0" cy="116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flipV="1">
              <a:off x="2542010" y="1554443"/>
              <a:ext cx="6496392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>
              <a:endCxn id="8" idx="0"/>
            </p:cNvCxnSpPr>
            <p:nvPr/>
          </p:nvCxnSpPr>
          <p:spPr>
            <a:xfrm>
              <a:off x="2542010" y="1554444"/>
              <a:ext cx="1" cy="1764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>
              <a:stCxn id="11" idx="0"/>
            </p:cNvCxnSpPr>
            <p:nvPr/>
          </p:nvCxnSpPr>
          <p:spPr>
            <a:xfrm flipV="1">
              <a:off x="4610761" y="1554444"/>
              <a:ext cx="0" cy="1764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>
              <a:stCxn id="13" idx="0"/>
            </p:cNvCxnSpPr>
            <p:nvPr/>
          </p:nvCxnSpPr>
          <p:spPr>
            <a:xfrm flipH="1" flipV="1">
              <a:off x="6769450" y="1554443"/>
              <a:ext cx="6" cy="1764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>
              <a:stCxn id="20" idx="0"/>
            </p:cNvCxnSpPr>
            <p:nvPr/>
          </p:nvCxnSpPr>
          <p:spPr>
            <a:xfrm flipH="1" flipV="1">
              <a:off x="9038402" y="1554444"/>
              <a:ext cx="4" cy="2084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>
              <a:stCxn id="8" idx="2"/>
              <a:endCxn id="9" idx="0"/>
            </p:cNvCxnSpPr>
            <p:nvPr/>
          </p:nvCxnSpPr>
          <p:spPr>
            <a:xfrm>
              <a:off x="2542011" y="2102046"/>
              <a:ext cx="2898" cy="2107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>
              <a:stCxn id="9" idx="2"/>
              <a:endCxn id="10" idx="0"/>
            </p:cNvCxnSpPr>
            <p:nvPr/>
          </p:nvCxnSpPr>
          <p:spPr>
            <a:xfrm flipH="1">
              <a:off x="2544907" y="2684005"/>
              <a:ext cx="1" cy="2245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>
              <a:stCxn id="11" idx="2"/>
              <a:endCxn id="12" idx="0"/>
            </p:cNvCxnSpPr>
            <p:nvPr/>
          </p:nvCxnSpPr>
          <p:spPr>
            <a:xfrm>
              <a:off x="4610761" y="2102046"/>
              <a:ext cx="0" cy="1855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모서리가 둥근 직사각형 37"/>
          <p:cNvSpPr/>
          <p:nvPr/>
        </p:nvSpPr>
        <p:spPr>
          <a:xfrm>
            <a:off x="280688" y="228215"/>
            <a:ext cx="3856383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939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ko-KR" altLang="en-US" sz="2800" b="1" dirty="0" err="1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사이트맵</a:t>
            </a:r>
            <a:endParaRPr lang="en-US" altLang="ko-KR" sz="2800" b="1" dirty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827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C2F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44" y="739356"/>
            <a:ext cx="2388870" cy="612648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80688" y="228215"/>
            <a:ext cx="3856383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939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ko-KR" altLang="en-US" sz="2800" b="1" dirty="0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메인화면</a:t>
            </a:r>
            <a:endParaRPr lang="en-US" altLang="ko-KR" sz="2800" b="1" dirty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2950148" y="3319462"/>
            <a:ext cx="1317052" cy="752475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4594316" y="773646"/>
            <a:ext cx="4129138" cy="5747277"/>
            <a:chOff x="4697260" y="729723"/>
            <a:chExt cx="4129138" cy="574727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rcRect b="76714"/>
            <a:stretch/>
          </p:blipFill>
          <p:spPr>
            <a:xfrm>
              <a:off x="4697260" y="729723"/>
              <a:ext cx="4129138" cy="246591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/>
            <a:srcRect t="23442" b="52149"/>
            <a:stretch/>
          </p:blipFill>
          <p:spPr>
            <a:xfrm>
              <a:off x="4697260" y="3195637"/>
              <a:ext cx="4129138" cy="229141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/>
            <a:srcRect t="91850"/>
            <a:stretch/>
          </p:blipFill>
          <p:spPr>
            <a:xfrm>
              <a:off x="4697260" y="5487052"/>
              <a:ext cx="4129138" cy="989948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4593861" y="5530974"/>
            <a:ext cx="4129593" cy="337799"/>
            <a:chOff x="4584336" y="5570314"/>
            <a:chExt cx="4129593" cy="346874"/>
          </a:xfrm>
        </p:grpSpPr>
        <p:sp>
          <p:nvSpPr>
            <p:cNvPr id="20" name="순서도: 천공 테이프 19"/>
            <p:cNvSpPr/>
            <p:nvPr/>
          </p:nvSpPr>
          <p:spPr>
            <a:xfrm>
              <a:off x="5499191" y="5602838"/>
              <a:ext cx="914400" cy="314350"/>
            </a:xfrm>
            <a:prstGeom prst="flowChartPunchedTape">
              <a:avLst/>
            </a:prstGeom>
            <a:solidFill>
              <a:srgbClr val="2E2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순서도: 천공 테이프 20"/>
            <p:cNvSpPr/>
            <p:nvPr/>
          </p:nvSpPr>
          <p:spPr>
            <a:xfrm>
              <a:off x="6413591" y="5582451"/>
              <a:ext cx="914400" cy="314350"/>
            </a:xfrm>
            <a:prstGeom prst="flowChartPunchedTape">
              <a:avLst/>
            </a:prstGeom>
            <a:solidFill>
              <a:srgbClr val="2E2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순서도: 천공 테이프 21"/>
            <p:cNvSpPr/>
            <p:nvPr/>
          </p:nvSpPr>
          <p:spPr>
            <a:xfrm>
              <a:off x="7327991" y="5582451"/>
              <a:ext cx="914400" cy="314350"/>
            </a:xfrm>
            <a:prstGeom prst="flowChartPunchedTape">
              <a:avLst/>
            </a:prstGeom>
            <a:solidFill>
              <a:srgbClr val="2E2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순서도: 천공 테이프 22"/>
            <p:cNvSpPr/>
            <p:nvPr/>
          </p:nvSpPr>
          <p:spPr>
            <a:xfrm>
              <a:off x="8242391" y="5570314"/>
              <a:ext cx="471538" cy="314350"/>
            </a:xfrm>
            <a:prstGeom prst="flowChartPunchedTape">
              <a:avLst/>
            </a:prstGeom>
            <a:solidFill>
              <a:srgbClr val="2E2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순서도: 천공 테이프 23"/>
            <p:cNvSpPr/>
            <p:nvPr/>
          </p:nvSpPr>
          <p:spPr>
            <a:xfrm>
              <a:off x="4584336" y="5596713"/>
              <a:ext cx="914400" cy="314350"/>
            </a:xfrm>
            <a:prstGeom prst="flowChartPunchedTape">
              <a:avLst/>
            </a:prstGeom>
            <a:solidFill>
              <a:srgbClr val="2E2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122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C2F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0688" y="228215"/>
            <a:ext cx="3856383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939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ko-KR" altLang="en-US" sz="2800" b="1" dirty="0" err="1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메뉴화면</a:t>
            </a:r>
            <a:endParaRPr lang="en-US" altLang="ko-KR" sz="2800" b="1" dirty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772071" y="228215"/>
            <a:ext cx="3905204" cy="6320294"/>
            <a:chOff x="4302171" y="0"/>
            <a:chExt cx="3695700" cy="632029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t="87078" b="96"/>
            <a:stretch/>
          </p:blipFill>
          <p:spPr>
            <a:xfrm>
              <a:off x="4302171" y="5035054"/>
              <a:ext cx="3695700" cy="128524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rcRect b="49751"/>
            <a:stretch/>
          </p:blipFill>
          <p:spPr>
            <a:xfrm>
              <a:off x="4302171" y="0"/>
              <a:ext cx="3695700" cy="5035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549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C2F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0688" y="228215"/>
            <a:ext cx="3856383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939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ko-KR" altLang="en-US" sz="2800" b="1" dirty="0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마이 페이지</a:t>
            </a:r>
            <a:endParaRPr lang="en-US" altLang="ko-KR" sz="2800" b="1" dirty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883194" y="228215"/>
            <a:ext cx="3917905" cy="6420234"/>
            <a:chOff x="4572000" y="916136"/>
            <a:chExt cx="2566008" cy="42005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917"/>
            <a:stretch/>
          </p:blipFill>
          <p:spPr>
            <a:xfrm>
              <a:off x="4572000" y="4630886"/>
              <a:ext cx="2566008" cy="48577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834"/>
            <a:stretch/>
          </p:blipFill>
          <p:spPr>
            <a:xfrm>
              <a:off x="4572000" y="916136"/>
              <a:ext cx="2566008" cy="3714750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4883195" y="5695949"/>
            <a:ext cx="4129593" cy="277599"/>
            <a:chOff x="4584336" y="5570314"/>
            <a:chExt cx="4129593" cy="346874"/>
          </a:xfrm>
        </p:grpSpPr>
        <p:sp>
          <p:nvSpPr>
            <p:cNvPr id="11" name="순서도: 천공 테이프 10"/>
            <p:cNvSpPr/>
            <p:nvPr/>
          </p:nvSpPr>
          <p:spPr>
            <a:xfrm>
              <a:off x="5499191" y="5602838"/>
              <a:ext cx="914400" cy="314350"/>
            </a:xfrm>
            <a:prstGeom prst="flowChartPunchedTape">
              <a:avLst/>
            </a:prstGeom>
            <a:solidFill>
              <a:srgbClr val="2E2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순서도: 천공 테이프 11"/>
            <p:cNvSpPr/>
            <p:nvPr/>
          </p:nvSpPr>
          <p:spPr>
            <a:xfrm>
              <a:off x="6413591" y="5582451"/>
              <a:ext cx="914400" cy="314350"/>
            </a:xfrm>
            <a:prstGeom prst="flowChartPunchedTape">
              <a:avLst/>
            </a:prstGeom>
            <a:solidFill>
              <a:srgbClr val="2E2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순서도: 천공 테이프 12"/>
            <p:cNvSpPr/>
            <p:nvPr/>
          </p:nvSpPr>
          <p:spPr>
            <a:xfrm>
              <a:off x="7327991" y="5582451"/>
              <a:ext cx="914400" cy="314350"/>
            </a:xfrm>
            <a:prstGeom prst="flowChartPunchedTape">
              <a:avLst/>
            </a:prstGeom>
            <a:solidFill>
              <a:srgbClr val="2E2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순서도: 천공 테이프 13"/>
            <p:cNvSpPr/>
            <p:nvPr/>
          </p:nvSpPr>
          <p:spPr>
            <a:xfrm>
              <a:off x="8242391" y="5570314"/>
              <a:ext cx="471538" cy="314350"/>
            </a:xfrm>
            <a:prstGeom prst="flowChartPunchedTape">
              <a:avLst/>
            </a:prstGeom>
            <a:solidFill>
              <a:srgbClr val="2E2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천공 테이프 14"/>
            <p:cNvSpPr/>
            <p:nvPr/>
          </p:nvSpPr>
          <p:spPr>
            <a:xfrm>
              <a:off x="4584336" y="5596713"/>
              <a:ext cx="914400" cy="314350"/>
            </a:xfrm>
            <a:prstGeom prst="flowChartPunchedTape">
              <a:avLst/>
            </a:prstGeom>
            <a:solidFill>
              <a:srgbClr val="2E2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63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rgbClr val="F0EC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utoShape 2"/>
          <p:cNvSpPr/>
          <p:nvPr/>
        </p:nvSpPr>
        <p:spPr>
          <a:xfrm>
            <a:off x="161840" y="1043012"/>
            <a:ext cx="8828411" cy="5669978"/>
          </a:xfrm>
          <a:prstGeom prst="rect">
            <a:avLst/>
          </a:prstGeom>
          <a:solidFill>
            <a:srgbClr val="D6D0C9"/>
          </a:solidFill>
        </p:spPr>
      </p:sp>
      <p:sp>
        <p:nvSpPr>
          <p:cNvPr id="4" name="모서리가 둥근 직사각형 3"/>
          <p:cNvSpPr/>
          <p:nvPr/>
        </p:nvSpPr>
        <p:spPr>
          <a:xfrm>
            <a:off x="89013" y="257503"/>
            <a:ext cx="4141894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3919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개요</a:t>
            </a:r>
            <a:endParaRPr lang="en-US" altLang="ko-KR" sz="2800" b="1" dirty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437755"/>
              </p:ext>
            </p:extLst>
          </p:nvPr>
        </p:nvGraphicFramePr>
        <p:xfrm>
          <a:off x="709917" y="1523167"/>
          <a:ext cx="7615098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3397">
                  <a:extLst>
                    <a:ext uri="{9D8B030D-6E8A-4147-A177-3AD203B41FA5}">
                      <a16:colId xmlns:a16="http://schemas.microsoft.com/office/drawing/2014/main" val="3979692527"/>
                    </a:ext>
                  </a:extLst>
                </a:gridCol>
                <a:gridCol w="5901701">
                  <a:extLst>
                    <a:ext uri="{9D8B030D-6E8A-4147-A177-3AD203B41FA5}">
                      <a16:colId xmlns:a16="http://schemas.microsoft.com/office/drawing/2014/main" val="1834394559"/>
                    </a:ext>
                  </a:extLst>
                </a:gridCol>
              </a:tblGrid>
              <a:tr h="589669">
                <a:tc>
                  <a:txBody>
                    <a:bodyPr/>
                    <a:lstStyle/>
                    <a:p>
                      <a:pPr algn="l" latinLnBrk="1"/>
                      <a:endParaRPr lang="en-US" altLang="ko-KR" sz="1800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  <a:p>
                      <a:pPr algn="l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프로젝트 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800" dirty="0" smtClean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  <a:p>
                      <a:pPr latinLnBrk="1"/>
                      <a:r>
                        <a:rPr lang="en-US" altLang="ko-KR" sz="1800" dirty="0" err="1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Metabucks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688832"/>
                  </a:ext>
                </a:extLst>
              </a:tr>
              <a:tr h="851744">
                <a:tc>
                  <a:txBody>
                    <a:bodyPr/>
                    <a:lstStyle/>
                    <a:p>
                      <a:pPr latinLnBrk="1"/>
                      <a:endParaRPr lang="en-US" altLang="ko-KR" sz="1800" b="1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  <a:p>
                      <a:pPr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프로젝트 의도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kern="1200" dirty="0"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변화하는 비대면 시대에 발맞춰 무인 자동화 시스템으로 고객의 정확한 니즈 파악과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800" b="1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1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매출 관리가 쉬운</a:t>
                      </a:r>
                      <a:r>
                        <a:rPr lang="ko-KR" altLang="en-US" sz="1800" b="1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무인 카페 시스템을 </a:t>
                      </a:r>
                      <a:r>
                        <a:rPr lang="ko-KR" altLang="en-US" sz="1800" b="1" kern="1200" dirty="0" smtClean="0"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기획</a:t>
                      </a:r>
                      <a:r>
                        <a:rPr lang="en-US" altLang="ko-KR" sz="1800" b="1" kern="1200" dirty="0" smtClean="0"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.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sz="1800" b="1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9270777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804978" y="4031907"/>
            <a:ext cx="388629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lnSpc>
                <a:spcPct val="160000"/>
              </a:lnSpc>
            </a:pPr>
            <a:r>
              <a:rPr lang="en-US" altLang="ko-KR" sz="1900" kern="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1.2 </a:t>
            </a:r>
            <a:r>
              <a:rPr lang="ko-KR" altLang="en-US" sz="1900" kern="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프로그램의 목표</a:t>
            </a:r>
          </a:p>
          <a:p>
            <a:pPr indent="127000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(1) </a:t>
            </a:r>
            <a:r>
              <a:rPr lang="ko-KR" altLang="en-US" sz="1400" kern="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제작기간 </a:t>
            </a:r>
            <a:r>
              <a:rPr lang="en-US" altLang="ko-KR" sz="1400" kern="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 2022.04.25 ~ </a:t>
            </a:r>
            <a:r>
              <a:rPr lang="en-US" altLang="ko-KR" sz="1400" kern="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			2022.05.27( 5</a:t>
            </a:r>
            <a:r>
              <a:rPr lang="ko-KR" altLang="en-US" sz="1400" kern="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주 </a:t>
            </a:r>
            <a:r>
              <a:rPr lang="en-US" altLang="ko-KR" sz="1400" kern="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1400" kern="0" dirty="0">
              <a:solidFill>
                <a:srgbClr val="00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indent="127000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(2) </a:t>
            </a:r>
            <a:r>
              <a:rPr lang="ko-KR" altLang="en-US" sz="1400" kern="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효과 </a:t>
            </a:r>
            <a:r>
              <a:rPr lang="en-US" altLang="ko-KR" sz="1400" kern="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완수 능력 </a:t>
            </a:r>
            <a:r>
              <a:rPr lang="ko-KR" altLang="en-US" sz="1400" kern="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향상</a:t>
            </a:r>
            <a:r>
              <a:rPr lang="en-US" altLang="ko-KR" sz="1400" kern="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endParaRPr lang="en-US" altLang="ko-KR" sz="1400" kern="0" dirty="0" smtClean="0">
              <a:solidFill>
                <a:srgbClr val="00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indent="127000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	</a:t>
            </a:r>
            <a:r>
              <a:rPr lang="en-US" altLang="ko-KR" sz="1400" kern="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 </a:t>
            </a:r>
            <a:r>
              <a:rPr lang="ko-KR" altLang="en-US" sz="1400" kern="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사이트 </a:t>
            </a:r>
            <a:r>
              <a:rPr lang="ko-KR" altLang="en-US" sz="1400" kern="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런칭</a:t>
            </a:r>
          </a:p>
          <a:p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4936657" y="4023658"/>
            <a:ext cx="3976755" cy="2160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lnSpc>
                <a:spcPct val="160000"/>
              </a:lnSpc>
            </a:pPr>
            <a:r>
              <a:rPr lang="en-US" altLang="ko-KR" sz="1400" b="1" kern="0" dirty="0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1.3 </a:t>
            </a:r>
            <a:r>
              <a:rPr lang="ko-KR" altLang="en-US" sz="1400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목표 및 기대효과</a:t>
            </a:r>
            <a:endParaRPr lang="ko-KR" altLang="en-US" sz="1400" kern="0" dirty="0">
              <a:solidFill>
                <a:srgbClr val="000000"/>
              </a:solidFill>
              <a:latin typeface="바탕" panose="02030600000101010101" pitchFamily="18" charset="-127"/>
            </a:endParaRPr>
          </a:p>
          <a:p>
            <a:pPr indent="127000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최저임금 인상으로 인한</a:t>
            </a:r>
            <a:r>
              <a:rPr lang="en-US" altLang="ko-KR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인건비 부담 감소</a:t>
            </a:r>
            <a:endParaRPr lang="ko-KR" altLang="en-US" sz="1400" kern="0" dirty="0">
              <a:solidFill>
                <a:srgbClr val="000000"/>
              </a:solidFill>
              <a:latin typeface="한컴바탕"/>
            </a:endParaRPr>
          </a:p>
          <a:p>
            <a:pPr indent="127000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매장 창업 및 운영비용 감소</a:t>
            </a:r>
            <a:endParaRPr lang="ko-KR" altLang="en-US" sz="1400" kern="0" dirty="0">
              <a:solidFill>
                <a:srgbClr val="000000"/>
              </a:solidFill>
              <a:latin typeface="한컴바탕"/>
            </a:endParaRPr>
          </a:p>
          <a:p>
            <a:pPr indent="127000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직원관리 문제 해소</a:t>
            </a:r>
            <a:endParaRPr lang="ko-KR" altLang="en-US" sz="1400" kern="0" dirty="0">
              <a:solidFill>
                <a:srgbClr val="000000"/>
              </a:solidFill>
              <a:latin typeface="한컴바탕"/>
            </a:endParaRPr>
          </a:p>
          <a:p>
            <a:pPr indent="127000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매장 운영 효율 증가 </a:t>
            </a:r>
            <a:endParaRPr lang="ko-KR" altLang="en-US" sz="1400" kern="0" dirty="0">
              <a:solidFill>
                <a:srgbClr val="000000"/>
              </a:solidFill>
              <a:latin typeface="한컴바탕"/>
            </a:endParaRPr>
          </a:p>
          <a:p>
            <a:pPr indent="127000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손쉬운 사용으로 이용자 편의 </a:t>
            </a:r>
            <a:r>
              <a:rPr lang="ko-KR" altLang="en-US" sz="1400" kern="0" dirty="0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증대</a:t>
            </a:r>
            <a:endParaRPr lang="ko-KR" altLang="en-US" sz="1400" kern="0" dirty="0">
              <a:solidFill>
                <a:srgbClr val="000000"/>
              </a:solidFill>
              <a:latin typeface="한컴바탕"/>
            </a:endParaRPr>
          </a:p>
        </p:txBody>
      </p:sp>
    </p:spTree>
    <p:extLst>
      <p:ext uri="{BB962C8B-B14F-4D97-AF65-F5344CB8AC3E}">
        <p14:creationId xmlns:p14="http://schemas.microsoft.com/office/powerpoint/2010/main" val="102210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B24BA5A-719F-EA40-971E-2183CBA1F1C4}"/>
              </a:ext>
            </a:extLst>
          </p:cNvPr>
          <p:cNvSpPr txBox="1"/>
          <p:nvPr/>
        </p:nvSpPr>
        <p:spPr>
          <a:xfrm>
            <a:off x="690943" y="2566917"/>
            <a:ext cx="785555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ln w="19050">
                  <a:solidFill>
                    <a:srgbClr val="F0ECE9"/>
                  </a:solidFill>
                </a:ln>
                <a:noFill/>
                <a:latin typeface="Sandoll Nemony2 09 Oblique Bd" panose="020B0600000101010101" pitchFamily="34" charset="-127"/>
                <a:ea typeface="Sandoll Nemony2 09 Oblique Bd" panose="020B0600000101010101" pitchFamily="34" charset="-127"/>
              </a:rPr>
              <a:t>KIOSK</a:t>
            </a:r>
            <a:endParaRPr lang="ko-KR" altLang="en-US" sz="6000" dirty="0">
              <a:ln w="19050">
                <a:noFill/>
              </a:ln>
              <a:solidFill>
                <a:srgbClr val="F3DF68"/>
              </a:solidFill>
              <a:effectLst>
                <a:outerShdw dist="101600" dir="2700000" algn="tl" rotWithShape="0">
                  <a:srgbClr val="EA83A5"/>
                </a:outerShdw>
              </a:effectLst>
              <a:latin typeface="Sandoll Nemony2 09 Oblique Bd" panose="020B0600000101010101" pitchFamily="34" charset="-127"/>
              <a:ea typeface="Sandoll Nemony2 09 Oblique B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246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벽, 컵, 실내, 혼잡한이(가) 표시된 사진&#10;&#10;자동 생성된 설명">
            <a:extLst>
              <a:ext uri="{FF2B5EF4-FFF2-40B4-BE49-F238E27FC236}">
                <a16:creationId xmlns:a16="http://schemas.microsoft.com/office/drawing/2014/main" id="{E4527FCF-4233-4E8F-8E45-24B1E195DD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8"/>
          <a:stretch/>
        </p:blipFill>
        <p:spPr>
          <a:xfrm>
            <a:off x="16509835" y="1014261"/>
            <a:ext cx="7348328" cy="48294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1"/>
          <a:stretch/>
        </p:blipFill>
        <p:spPr>
          <a:xfrm>
            <a:off x="1080788" y="1014261"/>
            <a:ext cx="7024987" cy="5843739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280688" y="228215"/>
            <a:ext cx="3856383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939"/>
              </a:lnSpc>
            </a:pPr>
            <a:r>
              <a:rPr lang="en-US" altLang="ko-KR" sz="2800" b="1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ko-KR" altLang="en-US" sz="2800" b="1" dirty="0" err="1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옵션선택</a:t>
            </a:r>
            <a:endParaRPr lang="en-US" altLang="ko-KR" sz="2800" b="1" dirty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230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벽, 컵, 실내, 혼잡한이(가) 표시된 사진&#10;&#10;자동 생성된 설명">
            <a:extLst>
              <a:ext uri="{FF2B5EF4-FFF2-40B4-BE49-F238E27FC236}">
                <a16:creationId xmlns:a16="http://schemas.microsoft.com/office/drawing/2014/main" id="{E4527FCF-4233-4E8F-8E45-24B1E195DD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8"/>
          <a:stretch/>
        </p:blipFill>
        <p:spPr>
          <a:xfrm>
            <a:off x="16509835" y="1014261"/>
            <a:ext cx="7348328" cy="48294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8"/>
          <a:stretch/>
        </p:blipFill>
        <p:spPr>
          <a:xfrm>
            <a:off x="1014713" y="1014261"/>
            <a:ext cx="7081537" cy="5843739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329240" y="333411"/>
            <a:ext cx="3856383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939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ko-KR" altLang="en-US" sz="2800" b="1" dirty="0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장바구니</a:t>
            </a:r>
            <a:r>
              <a:rPr lang="en-US" altLang="ko-KR" sz="2800" b="1" dirty="0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(</a:t>
            </a:r>
            <a:r>
              <a:rPr lang="ko-KR" altLang="en-US" sz="2800" b="1" dirty="0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주문확인</a:t>
            </a:r>
            <a:r>
              <a:rPr lang="en-US" altLang="ko-KR" sz="2800" b="1" dirty="0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)</a:t>
            </a:r>
            <a:endParaRPr lang="en-US" altLang="ko-KR" sz="2800" b="1" dirty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203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66"/>
          <a:stretch/>
        </p:blipFill>
        <p:spPr>
          <a:xfrm>
            <a:off x="4814178" y="1192697"/>
            <a:ext cx="4175107" cy="55818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95"/>
          <a:stretch/>
        </p:blipFill>
        <p:spPr>
          <a:xfrm>
            <a:off x="228862" y="1192697"/>
            <a:ext cx="4154033" cy="5581815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29240" y="333411"/>
            <a:ext cx="3856383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939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ko-KR" altLang="en-US" sz="2800" b="1" dirty="0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결제</a:t>
            </a:r>
            <a:r>
              <a:rPr lang="en-US" altLang="ko-KR" sz="2800" b="1" dirty="0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/</a:t>
            </a:r>
            <a:r>
              <a:rPr lang="ko-KR" altLang="en-US" sz="2800" b="1" dirty="0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영수증</a:t>
            </a:r>
            <a:endParaRPr lang="en-US" altLang="ko-KR" sz="2800" b="1" dirty="0" smtClean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86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B24BA5A-719F-EA40-971E-2183CBA1F1C4}"/>
              </a:ext>
            </a:extLst>
          </p:cNvPr>
          <p:cNvSpPr txBox="1"/>
          <p:nvPr/>
        </p:nvSpPr>
        <p:spPr>
          <a:xfrm>
            <a:off x="690943" y="2566917"/>
            <a:ext cx="785555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ln w="19050">
                  <a:solidFill>
                    <a:srgbClr val="F0ECE9"/>
                  </a:solidFill>
                </a:ln>
                <a:noFill/>
                <a:latin typeface="Sandoll Nemony2 09 Oblique Bd" panose="020B0600000101010101" pitchFamily="34" charset="-127"/>
                <a:ea typeface="Sandoll Nemony2 09 Oblique Bd" panose="020B0600000101010101" pitchFamily="34" charset="-127"/>
              </a:rPr>
              <a:t>POS</a:t>
            </a:r>
            <a:endParaRPr lang="ko-KR" altLang="en-US" sz="6000" dirty="0">
              <a:ln w="19050">
                <a:noFill/>
              </a:ln>
              <a:solidFill>
                <a:srgbClr val="F3DF68"/>
              </a:solidFill>
              <a:effectLst>
                <a:outerShdw dist="101600" dir="2700000" algn="tl" rotWithShape="0">
                  <a:srgbClr val="EA83A5"/>
                </a:outerShdw>
              </a:effectLst>
              <a:latin typeface="Sandoll Nemony2 09 Oblique Bd" panose="020B0600000101010101" pitchFamily="34" charset="-127"/>
              <a:ea typeface="Sandoll Nemony2 09 Oblique B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495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21" y="1285875"/>
            <a:ext cx="8642804" cy="5399703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80688" y="228215"/>
            <a:ext cx="3856383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939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ko-KR" altLang="en-US" sz="2800" b="1" dirty="0" err="1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사이트맵</a:t>
            </a:r>
            <a:endParaRPr lang="en-US" altLang="ko-KR" sz="2800" b="1" dirty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973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29240" y="333411"/>
            <a:ext cx="3856383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939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ko-KR" altLang="en-US" sz="2800" b="1" dirty="0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매출현황</a:t>
            </a:r>
            <a:endParaRPr lang="en-US" altLang="ko-KR" sz="2800" b="1" dirty="0" smtClean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6300" b="13510"/>
          <a:stretch/>
        </p:blipFill>
        <p:spPr>
          <a:xfrm>
            <a:off x="190500" y="1628775"/>
            <a:ext cx="8791575" cy="503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30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3923" b="12452"/>
          <a:stretch/>
        </p:blipFill>
        <p:spPr>
          <a:xfrm>
            <a:off x="254000" y="1381125"/>
            <a:ext cx="8585106" cy="5219701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29240" y="333411"/>
            <a:ext cx="3856383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939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ko-KR" altLang="en-US" sz="2800" b="1" dirty="0" err="1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재고현황</a:t>
            </a:r>
            <a:endParaRPr lang="en-US" altLang="ko-KR" sz="2800" b="1" dirty="0" smtClean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537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9240" y="333411"/>
            <a:ext cx="3856383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939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ko-KR" altLang="en-US" sz="2800" b="1" dirty="0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회원 정보</a:t>
            </a:r>
            <a:endParaRPr lang="en-US" altLang="ko-KR" sz="2800" b="1" dirty="0" smtClean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r="4005" b="10563"/>
          <a:stretch/>
        </p:blipFill>
        <p:spPr>
          <a:xfrm>
            <a:off x="173160" y="1504950"/>
            <a:ext cx="8751765" cy="510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87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rgbClr val="F0EC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899446"/>
            <a:ext cx="9144000" cy="5957731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949" y="2448961"/>
            <a:ext cx="2142448" cy="228156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911" y="2403948"/>
            <a:ext cx="2407447" cy="2281569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267104" y="255424"/>
            <a:ext cx="2746440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3919"/>
              </a:lnSpc>
            </a:pPr>
            <a:r>
              <a:rPr lang="ko-KR" altLang="en-US" sz="2800" b="1" dirty="0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폴더 구조</a:t>
            </a:r>
            <a:endParaRPr lang="en-US" altLang="ko-KR" sz="2800" b="1" dirty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5012656" y="1673596"/>
            <a:ext cx="2781034" cy="599010"/>
            <a:chOff x="1166950" y="941120"/>
            <a:chExt cx="2781034" cy="599010"/>
          </a:xfrm>
        </p:grpSpPr>
        <p:sp>
          <p:nvSpPr>
            <p:cNvPr id="24" name="TextBox 23"/>
            <p:cNvSpPr txBox="1"/>
            <p:nvPr/>
          </p:nvSpPr>
          <p:spPr>
            <a:xfrm>
              <a:off x="1166950" y="941120"/>
              <a:ext cx="2781034" cy="59901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lIns="0" tIns="0" rIns="0" bIns="0" rtlCol="0" anchor="t">
              <a:spAutoFit/>
            </a:bodyPr>
            <a:lstStyle/>
            <a:p>
              <a:pPr lvl="0" algn="ctr">
                <a:lnSpc>
                  <a:spcPts val="3919"/>
                </a:lnSpc>
              </a:pPr>
              <a:endParaRPr lang="en-US" altLang="ko-KR" b="1" dirty="0">
                <a:latin typeface="Arita Buri Medium Bold" panose="020B0600000101010101" charset="-127"/>
                <a:ea typeface="Arita Buri Medium Bold" panose="020B0600000101010101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306743" y="986132"/>
              <a:ext cx="256070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b="1" dirty="0" smtClean="0"/>
                <a:t>WEB CONTENT</a:t>
              </a:r>
              <a:endParaRPr lang="ko-KR" altLang="en-US" sz="3000" b="1" dirty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456524" y="1673596"/>
            <a:ext cx="2854220" cy="599010"/>
            <a:chOff x="1166950" y="941120"/>
            <a:chExt cx="2093803" cy="599010"/>
          </a:xfrm>
        </p:grpSpPr>
        <p:sp>
          <p:nvSpPr>
            <p:cNvPr id="27" name="TextBox 26"/>
            <p:cNvSpPr txBox="1"/>
            <p:nvPr/>
          </p:nvSpPr>
          <p:spPr>
            <a:xfrm>
              <a:off x="1166950" y="941120"/>
              <a:ext cx="2093803" cy="59901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lIns="0" tIns="0" rIns="0" bIns="0" rtlCol="0" anchor="t">
              <a:spAutoFit/>
            </a:bodyPr>
            <a:lstStyle/>
            <a:p>
              <a:pPr lvl="0" algn="ctr">
                <a:lnSpc>
                  <a:spcPts val="3919"/>
                </a:lnSpc>
              </a:pPr>
              <a:endParaRPr lang="en-US" altLang="ko-KR" b="1" dirty="0">
                <a:latin typeface="Arita Buri Medium Bold" panose="020B0600000101010101" charset="-127"/>
                <a:ea typeface="Arita Buri Medium Bold" panose="020B0600000101010101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42463" y="986132"/>
              <a:ext cx="136431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b="1" dirty="0" smtClean="0"/>
                <a:t>CLASS FILE</a:t>
              </a:r>
              <a:endParaRPr lang="ko-KR" altLang="en-US" sz="3000" b="1" dirty="0"/>
            </a:p>
          </p:txBody>
        </p:sp>
      </p:grpSp>
      <p:sp>
        <p:nvSpPr>
          <p:cNvPr id="30" name="모서리가 둥근 직사각형 29"/>
          <p:cNvSpPr/>
          <p:nvPr/>
        </p:nvSpPr>
        <p:spPr>
          <a:xfrm>
            <a:off x="267104" y="255424"/>
            <a:ext cx="2746440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3919"/>
              </a:lnSpc>
            </a:pPr>
            <a:r>
              <a:rPr lang="ko-KR" altLang="en-US" sz="2800" b="1" dirty="0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폴더 구조</a:t>
            </a:r>
            <a:endParaRPr lang="en-US" altLang="ko-KR" sz="2800" b="1" dirty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41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rgbClr val="F0EC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6200" y="1319917"/>
            <a:ext cx="8999220" cy="5041126"/>
          </a:xfrm>
          <a:prstGeom prst="rect">
            <a:avLst/>
          </a:prstGeom>
          <a:solidFill>
            <a:schemeClr val="tx1">
              <a:lumMod val="50000"/>
              <a:lumOff val="50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499694" y="4299949"/>
            <a:ext cx="1320363" cy="1458539"/>
            <a:chOff x="1314449" y="2009775"/>
            <a:chExt cx="4067175" cy="406717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449" y="2009775"/>
              <a:ext cx="4067175" cy="406717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3973" y="3105150"/>
              <a:ext cx="1508126" cy="1714500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439" y="4282871"/>
            <a:ext cx="1429137" cy="1429137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6189544" y="1668116"/>
            <a:ext cx="1720742" cy="1365797"/>
            <a:chOff x="4948109" y="1578987"/>
            <a:chExt cx="1766779" cy="1402338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6558" y="1849195"/>
              <a:ext cx="458330" cy="45833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48109" y="1578987"/>
              <a:ext cx="1252625" cy="1101713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73476" y="2251469"/>
              <a:ext cx="829832" cy="729856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1022379" y="4340270"/>
            <a:ext cx="1283726" cy="1241798"/>
            <a:chOff x="1752074" y="3792163"/>
            <a:chExt cx="1959072" cy="1895086"/>
          </a:xfrm>
        </p:grpSpPr>
        <p:sp>
          <p:nvSpPr>
            <p:cNvPr id="18" name="타원 17"/>
            <p:cNvSpPr/>
            <p:nvPr/>
          </p:nvSpPr>
          <p:spPr>
            <a:xfrm>
              <a:off x="1752074" y="3792163"/>
              <a:ext cx="1959072" cy="189508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50949" y="3972943"/>
              <a:ext cx="1533524" cy="1533524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20" name="직선 화살표 연결선 19"/>
          <p:cNvCxnSpPr/>
          <p:nvPr/>
        </p:nvCxnSpPr>
        <p:spPr>
          <a:xfrm flipV="1">
            <a:off x="2074734" y="3124489"/>
            <a:ext cx="1426870" cy="1221938"/>
          </a:xfrm>
          <a:prstGeom prst="straightConnector1">
            <a:avLst/>
          </a:prstGeom>
          <a:ln w="127000" cap="rnd">
            <a:solidFill>
              <a:srgbClr val="75E6F7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7" idx="0"/>
          </p:cNvCxnSpPr>
          <p:nvPr/>
        </p:nvCxnSpPr>
        <p:spPr>
          <a:xfrm flipH="1" flipV="1">
            <a:off x="4150465" y="3189112"/>
            <a:ext cx="9413" cy="1110839"/>
          </a:xfrm>
          <a:prstGeom prst="straightConnector1">
            <a:avLst/>
          </a:prstGeom>
          <a:ln w="127000" cap="rnd">
            <a:solidFill>
              <a:srgbClr val="00B0F0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 flipV="1">
            <a:off x="4756413" y="3124489"/>
            <a:ext cx="1454552" cy="1221938"/>
          </a:xfrm>
          <a:prstGeom prst="straightConnector1">
            <a:avLst/>
          </a:prstGeom>
          <a:ln w="127000" cap="rnd">
            <a:solidFill>
              <a:schemeClr val="accent4">
                <a:lumMod val="60000"/>
                <a:lumOff val="40000"/>
              </a:schemeClr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792" y="2008196"/>
            <a:ext cx="1366619" cy="901968"/>
          </a:xfrm>
          <a:prstGeom prst="rect">
            <a:avLst/>
          </a:prstGeom>
          <a:effectLst/>
        </p:spPr>
      </p:pic>
      <p:cxnSp>
        <p:nvCxnSpPr>
          <p:cNvPr id="25" name="직선 화살표 연결선 24"/>
          <p:cNvCxnSpPr/>
          <p:nvPr/>
        </p:nvCxnSpPr>
        <p:spPr>
          <a:xfrm flipH="1">
            <a:off x="4883531" y="2592935"/>
            <a:ext cx="1113120" cy="0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4962138" y="2320042"/>
            <a:ext cx="1078540" cy="1070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547362" y="3029770"/>
            <a:ext cx="8162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DB </a:t>
            </a:r>
            <a:r>
              <a:rPr lang="ko-KR" altLang="en-US" sz="1350" dirty="0"/>
              <a:t>서버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269694" y="561998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KIOSK</a:t>
            </a:r>
            <a:endParaRPr lang="ko-KR" alt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46015" y="5666467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92D05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메타오더 앱</a:t>
            </a:r>
            <a:endParaRPr lang="ko-KR" altLang="en-US" dirty="0">
              <a:solidFill>
                <a:srgbClr val="92D05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61509" y="5643836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홈페이지</a:t>
            </a:r>
            <a:endParaRPr lang="ko-KR" alt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478205" y="2922779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POS </a:t>
            </a:r>
            <a:r>
              <a:rPr lang="ko-KR" altLang="en-US" dirty="0"/>
              <a:t>관리기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76200" y="362476"/>
            <a:ext cx="3654934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939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전체 시스템 구성도  </a:t>
            </a:r>
            <a:endParaRPr lang="en-US" altLang="ko-KR" sz="2800" b="1" dirty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340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rgbClr val="F0EC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899446"/>
            <a:ext cx="9144000" cy="5957731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67104" y="255424"/>
            <a:ext cx="2746440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3919"/>
              </a:lnSpc>
            </a:pPr>
            <a:r>
              <a:rPr lang="ko-KR" altLang="en-US" sz="2800" b="1" dirty="0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폴더 구조</a:t>
            </a:r>
            <a:endParaRPr lang="en-US" altLang="ko-KR" sz="2800" b="1" dirty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67104" y="255424"/>
            <a:ext cx="2746440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3919"/>
              </a:lnSpc>
            </a:pPr>
            <a:r>
              <a:rPr lang="ko-KR" altLang="en-US" sz="2800" b="1" dirty="0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폴더 구조</a:t>
            </a:r>
            <a:endParaRPr lang="en-US" altLang="ko-KR" sz="2800" b="1" dirty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073" y="1351637"/>
            <a:ext cx="3162933" cy="498173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380" y="2795835"/>
            <a:ext cx="2407447" cy="2281569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1162993" y="2065483"/>
            <a:ext cx="2854220" cy="599010"/>
            <a:chOff x="1166950" y="941120"/>
            <a:chExt cx="2093803" cy="599010"/>
          </a:xfrm>
        </p:grpSpPr>
        <p:sp>
          <p:nvSpPr>
            <p:cNvPr id="19" name="TextBox 18"/>
            <p:cNvSpPr txBox="1"/>
            <p:nvPr/>
          </p:nvSpPr>
          <p:spPr>
            <a:xfrm>
              <a:off x="1166950" y="941120"/>
              <a:ext cx="2093803" cy="59901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lIns="0" tIns="0" rIns="0" bIns="0" rtlCol="0" anchor="t">
              <a:spAutoFit/>
            </a:bodyPr>
            <a:lstStyle/>
            <a:p>
              <a:pPr lvl="0" algn="ctr">
                <a:lnSpc>
                  <a:spcPts val="3919"/>
                </a:lnSpc>
              </a:pPr>
              <a:endParaRPr lang="en-US" altLang="ko-KR" b="1" dirty="0">
                <a:latin typeface="Arita Buri Medium Bold" panose="020B0600000101010101" charset="-127"/>
                <a:ea typeface="Arita Buri Medium Bold" panose="020B0600000101010101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542463" y="986132"/>
              <a:ext cx="136431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b="1" dirty="0" smtClean="0"/>
                <a:t>CLASS FILE</a:t>
              </a:r>
              <a:endParaRPr lang="ko-KR" altLang="en-US" sz="3000" b="1" dirty="0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5660960" y="255424"/>
            <a:ext cx="2781034" cy="599010"/>
            <a:chOff x="1166950" y="941120"/>
            <a:chExt cx="2781034" cy="599010"/>
          </a:xfrm>
        </p:grpSpPr>
        <p:sp>
          <p:nvSpPr>
            <p:cNvPr id="22" name="TextBox 21"/>
            <p:cNvSpPr txBox="1"/>
            <p:nvPr/>
          </p:nvSpPr>
          <p:spPr>
            <a:xfrm>
              <a:off x="1166950" y="941120"/>
              <a:ext cx="2781034" cy="59901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lIns="0" tIns="0" rIns="0" bIns="0" rtlCol="0" anchor="t">
              <a:spAutoFit/>
            </a:bodyPr>
            <a:lstStyle/>
            <a:p>
              <a:pPr lvl="0" algn="ctr">
                <a:lnSpc>
                  <a:spcPts val="3919"/>
                </a:lnSpc>
              </a:pPr>
              <a:endParaRPr lang="en-US" altLang="ko-KR" b="1" dirty="0">
                <a:latin typeface="Arita Buri Medium Bold" panose="020B0600000101010101" charset="-127"/>
                <a:ea typeface="Arita Buri Medium Bold" panose="020B0600000101010101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657191" y="986132"/>
              <a:ext cx="185980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b="1" dirty="0"/>
                <a:t>CLASS FILE</a:t>
              </a:r>
              <a:endParaRPr lang="ko-KR" altLang="en-US" sz="3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7280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rgbClr val="F0EC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899446"/>
            <a:ext cx="9144000" cy="5957731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50" y="1495730"/>
            <a:ext cx="1910918" cy="52661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776" y="1495730"/>
            <a:ext cx="2193142" cy="52661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460" y="1495730"/>
            <a:ext cx="2135604" cy="5266193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1166950" y="941120"/>
            <a:ext cx="1868035" cy="414344"/>
            <a:chOff x="1166950" y="941120"/>
            <a:chExt cx="1868035" cy="414344"/>
          </a:xfrm>
        </p:grpSpPr>
        <p:sp>
          <p:nvSpPr>
            <p:cNvPr id="8" name="TextBox 7"/>
            <p:cNvSpPr txBox="1"/>
            <p:nvPr/>
          </p:nvSpPr>
          <p:spPr>
            <a:xfrm>
              <a:off x="1166950" y="941120"/>
              <a:ext cx="1868035" cy="41434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lIns="0" tIns="0" rIns="0" bIns="0" rtlCol="0" anchor="t">
              <a:spAutoFit/>
            </a:bodyPr>
            <a:lstStyle/>
            <a:p>
              <a:pPr lvl="0" algn="ctr">
                <a:lnSpc>
                  <a:spcPts val="3919"/>
                </a:lnSpc>
              </a:pPr>
              <a:endParaRPr lang="en-US" altLang="ko-KR" b="1" dirty="0">
                <a:latin typeface="Arita Buri Medium Bold" panose="020B0600000101010101" charset="-127"/>
                <a:ea typeface="Arita Buri Medium Bold" panose="020B0600000101010101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46969" y="98613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홈페이지</a:t>
              </a:r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117460" y="986132"/>
            <a:ext cx="1868035" cy="414344"/>
            <a:chOff x="1166950" y="941120"/>
            <a:chExt cx="1868035" cy="414344"/>
          </a:xfrm>
        </p:grpSpPr>
        <p:sp>
          <p:nvSpPr>
            <p:cNvPr id="13" name="TextBox 12"/>
            <p:cNvSpPr txBox="1"/>
            <p:nvPr/>
          </p:nvSpPr>
          <p:spPr>
            <a:xfrm>
              <a:off x="1166950" y="941120"/>
              <a:ext cx="1868035" cy="41434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lIns="0" tIns="0" rIns="0" bIns="0" rtlCol="0" anchor="t">
              <a:spAutoFit/>
            </a:bodyPr>
            <a:lstStyle/>
            <a:p>
              <a:pPr lvl="0" algn="ctr">
                <a:lnSpc>
                  <a:spcPts val="3919"/>
                </a:lnSpc>
              </a:pPr>
              <a:endParaRPr lang="en-US" altLang="ko-KR" b="1" dirty="0">
                <a:latin typeface="Arita Buri Medium Bold" panose="020B0600000101010101" charset="-127"/>
                <a:ea typeface="Arita Buri Medium Bold" panose="020B0600000101010101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01411" y="977653"/>
              <a:ext cx="740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KIOSK</a:t>
              </a:r>
              <a:endParaRPr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660960" y="255424"/>
            <a:ext cx="2781034" cy="599010"/>
            <a:chOff x="1166950" y="941120"/>
            <a:chExt cx="2781034" cy="599010"/>
          </a:xfrm>
        </p:grpSpPr>
        <p:sp>
          <p:nvSpPr>
            <p:cNvPr id="17" name="TextBox 16"/>
            <p:cNvSpPr txBox="1"/>
            <p:nvPr/>
          </p:nvSpPr>
          <p:spPr>
            <a:xfrm>
              <a:off x="1166950" y="941120"/>
              <a:ext cx="2781034" cy="59901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lIns="0" tIns="0" rIns="0" bIns="0" rtlCol="0" anchor="t">
              <a:spAutoFit/>
            </a:bodyPr>
            <a:lstStyle/>
            <a:p>
              <a:pPr lvl="0" algn="ctr">
                <a:lnSpc>
                  <a:spcPts val="3919"/>
                </a:lnSpc>
              </a:pPr>
              <a:endParaRPr lang="en-US" altLang="ko-KR" b="1" dirty="0">
                <a:latin typeface="Arita Buri Medium Bold" panose="020B0600000101010101" charset="-127"/>
                <a:ea typeface="Arita Buri Medium Bold" panose="020B0600000101010101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306743" y="986132"/>
              <a:ext cx="256070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b="1" dirty="0" smtClean="0"/>
                <a:t>WEB CONTENT</a:t>
              </a:r>
              <a:endParaRPr lang="ko-KR" altLang="en-US" sz="3000" b="1" dirty="0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267104" y="255424"/>
            <a:ext cx="2746440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3919"/>
              </a:lnSpc>
            </a:pPr>
            <a:r>
              <a:rPr lang="ko-KR" altLang="en-US" sz="2800" b="1" dirty="0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폴더 구조</a:t>
            </a:r>
            <a:endParaRPr lang="en-US" altLang="ko-KR" sz="2800" b="1" dirty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67104" y="255424"/>
            <a:ext cx="2746440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3919"/>
              </a:lnSpc>
            </a:pPr>
            <a:r>
              <a:rPr lang="ko-KR" altLang="en-US" sz="2800" b="1" dirty="0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폴더 구조</a:t>
            </a:r>
            <a:endParaRPr lang="en-US" altLang="ko-KR" sz="2800" b="1" dirty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500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rgbClr val="F0EC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899446"/>
            <a:ext cx="9144000" cy="5957731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91" y="1542553"/>
            <a:ext cx="2111567" cy="52162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828" y="2597891"/>
            <a:ext cx="1482369" cy="15527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227" y="1542553"/>
            <a:ext cx="1994077" cy="51322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304" y="1542553"/>
            <a:ext cx="1950720" cy="5132245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056165" y="1043920"/>
            <a:ext cx="1660252" cy="414344"/>
            <a:chOff x="1166950" y="941120"/>
            <a:chExt cx="1868035" cy="414344"/>
          </a:xfrm>
        </p:grpSpPr>
        <p:sp>
          <p:nvSpPr>
            <p:cNvPr id="10" name="TextBox 9"/>
            <p:cNvSpPr txBox="1"/>
            <p:nvPr/>
          </p:nvSpPr>
          <p:spPr>
            <a:xfrm>
              <a:off x="1166950" y="941120"/>
              <a:ext cx="1868035" cy="41434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lIns="0" tIns="0" rIns="0" bIns="0" rtlCol="0" anchor="t">
              <a:spAutoFit/>
            </a:bodyPr>
            <a:lstStyle/>
            <a:p>
              <a:pPr lvl="0" algn="ctr">
                <a:lnSpc>
                  <a:spcPts val="3919"/>
                </a:lnSpc>
              </a:pPr>
              <a:endParaRPr lang="en-US" altLang="ko-KR" b="1" dirty="0">
                <a:latin typeface="Arita Buri Medium Bold" panose="020B0600000101010101" charset="-127"/>
                <a:ea typeface="Arita Buri Medium Bold" panose="020B0600000101010101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20282" y="955103"/>
              <a:ext cx="561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POS</a:t>
              </a:r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842317" y="1034600"/>
            <a:ext cx="1868035" cy="414344"/>
            <a:chOff x="1166950" y="941120"/>
            <a:chExt cx="1868035" cy="414344"/>
          </a:xfrm>
        </p:grpSpPr>
        <p:sp>
          <p:nvSpPr>
            <p:cNvPr id="13" name="TextBox 12"/>
            <p:cNvSpPr txBox="1"/>
            <p:nvPr/>
          </p:nvSpPr>
          <p:spPr>
            <a:xfrm>
              <a:off x="1166950" y="941120"/>
              <a:ext cx="1868035" cy="41434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lIns="0" tIns="0" rIns="0" bIns="0" rtlCol="0" anchor="t">
              <a:spAutoFit/>
            </a:bodyPr>
            <a:lstStyle/>
            <a:p>
              <a:pPr lvl="0" algn="ctr">
                <a:lnSpc>
                  <a:spcPts val="3919"/>
                </a:lnSpc>
              </a:pPr>
              <a:endParaRPr lang="en-US" altLang="ko-KR" b="1" dirty="0">
                <a:latin typeface="Arita Buri Medium Bold" panose="020B0600000101010101" charset="-127"/>
                <a:ea typeface="Arita Buri Medium Bold" panose="020B0600000101010101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546969" y="98613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메타오더</a:t>
              </a:r>
              <a:endParaRPr lang="ko-KR" altLang="en-US" dirty="0"/>
            </a:p>
          </p:txBody>
        </p:sp>
      </p:grpSp>
      <p:sp>
        <p:nvSpPr>
          <p:cNvPr id="15" name="모서리가 둥근 직사각형 14"/>
          <p:cNvSpPr/>
          <p:nvPr/>
        </p:nvSpPr>
        <p:spPr>
          <a:xfrm>
            <a:off x="267104" y="255424"/>
            <a:ext cx="2746440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3919"/>
              </a:lnSpc>
            </a:pPr>
            <a:r>
              <a:rPr lang="ko-KR" altLang="en-US" sz="2800" b="1" dirty="0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폴더 구조</a:t>
            </a:r>
            <a:endParaRPr lang="en-US" altLang="ko-KR" sz="2800" b="1" dirty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67104" y="255424"/>
            <a:ext cx="2746440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3919"/>
              </a:lnSpc>
            </a:pPr>
            <a:r>
              <a:rPr lang="ko-KR" altLang="en-US" sz="2800" b="1" dirty="0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폴더 구조</a:t>
            </a:r>
            <a:endParaRPr lang="en-US" altLang="ko-KR" sz="2800" b="1" dirty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5660960" y="255424"/>
            <a:ext cx="2781034" cy="599010"/>
            <a:chOff x="1166950" y="941120"/>
            <a:chExt cx="2781034" cy="599010"/>
          </a:xfrm>
        </p:grpSpPr>
        <p:sp>
          <p:nvSpPr>
            <p:cNvPr id="18" name="TextBox 17"/>
            <p:cNvSpPr txBox="1"/>
            <p:nvPr/>
          </p:nvSpPr>
          <p:spPr>
            <a:xfrm>
              <a:off x="1166950" y="941120"/>
              <a:ext cx="2781034" cy="59901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lIns="0" tIns="0" rIns="0" bIns="0" rtlCol="0" anchor="t">
              <a:spAutoFit/>
            </a:bodyPr>
            <a:lstStyle/>
            <a:p>
              <a:pPr lvl="0" algn="ctr">
                <a:lnSpc>
                  <a:spcPts val="3919"/>
                </a:lnSpc>
              </a:pPr>
              <a:endParaRPr lang="en-US" altLang="ko-KR" b="1" dirty="0">
                <a:latin typeface="Arita Buri Medium Bold" panose="020B0600000101010101" charset="-127"/>
                <a:ea typeface="Arita Buri Medium Bold" panose="020B0600000101010101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306743" y="986132"/>
              <a:ext cx="256070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b="1" dirty="0" smtClean="0"/>
                <a:t>WEB CONTENT</a:t>
              </a:r>
              <a:endParaRPr lang="ko-KR" altLang="en-US" sz="3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7692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rgbClr val="F0EC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67104" y="255424"/>
            <a:ext cx="3231470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3919"/>
              </a:lnSpc>
            </a:pPr>
            <a:r>
              <a:rPr lang="ko-KR" altLang="en-US" sz="2800" b="1" dirty="0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en-US" altLang="ko-KR" sz="2800" b="1" dirty="0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DB </a:t>
            </a:r>
            <a:r>
              <a:rPr lang="ko-KR" altLang="en-US" sz="2800" b="1" dirty="0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설계</a:t>
            </a:r>
            <a:endParaRPr lang="en-US" altLang="ko-KR" sz="2800" b="1" dirty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1029797"/>
            <a:ext cx="914400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3" y="1176793"/>
            <a:ext cx="8999134" cy="556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4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92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24BA5A-719F-EA40-971E-2183CBA1F1C4}"/>
              </a:ext>
            </a:extLst>
          </p:cNvPr>
          <p:cNvSpPr txBox="1"/>
          <p:nvPr/>
        </p:nvSpPr>
        <p:spPr>
          <a:xfrm>
            <a:off x="643236" y="2503308"/>
            <a:ext cx="7855557" cy="9002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5250" dirty="0" smtClean="0">
                <a:ln w="19050">
                  <a:solidFill>
                    <a:srgbClr val="F0ECE9"/>
                  </a:solidFill>
                </a:ln>
                <a:noFill/>
                <a:latin typeface="Sandoll Nemony2 09 Oblique Bd" panose="020B0600000101010101" pitchFamily="34" charset="-127"/>
                <a:ea typeface="Sandoll Nemony2 09 Oblique Bd" panose="020B0600000101010101" pitchFamily="34" charset="-127"/>
              </a:rPr>
              <a:t>협업</a:t>
            </a:r>
            <a:endParaRPr lang="en-US" altLang="ko-KR" sz="5250" dirty="0" smtClean="0">
              <a:ln w="19050">
                <a:solidFill>
                  <a:srgbClr val="F0ECE9"/>
                </a:solidFill>
              </a:ln>
              <a:noFill/>
              <a:latin typeface="Sandoll Nemony2 09 Oblique Bd" panose="020B0600000101010101" pitchFamily="34" charset="-127"/>
              <a:ea typeface="Sandoll Nemony2 09 Oblique B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71730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rgbClr val="F0EC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899446"/>
            <a:ext cx="9144000" cy="5957731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24" t="9623"/>
          <a:stretch/>
        </p:blipFill>
        <p:spPr>
          <a:xfrm>
            <a:off x="4452731" y="1104408"/>
            <a:ext cx="4392738" cy="575276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" t="9952" r="59470" b="34744"/>
          <a:stretch/>
        </p:blipFill>
        <p:spPr>
          <a:xfrm>
            <a:off x="437320" y="2401295"/>
            <a:ext cx="3506526" cy="4266871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267104" y="255424"/>
            <a:ext cx="2746440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3919"/>
              </a:lnSpc>
            </a:pPr>
            <a:r>
              <a:rPr lang="ko-KR" altLang="en-US" sz="2800" b="1" dirty="0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en-US" altLang="ko-KR" sz="2800" b="1" dirty="0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SVN </a:t>
            </a:r>
            <a:r>
              <a:rPr lang="ko-KR" altLang="en-US" sz="2800" b="1" dirty="0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서버</a:t>
            </a:r>
            <a:endParaRPr lang="en-US" altLang="ko-KR" sz="2800" b="1" dirty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81068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rgbClr val="F0EC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899446"/>
            <a:ext cx="9144000" cy="5957731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2696"/>
            <a:ext cx="9144000" cy="5665304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67104" y="255424"/>
            <a:ext cx="2746440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3919"/>
              </a:lnSpc>
            </a:pPr>
            <a:r>
              <a:rPr lang="ko-KR" altLang="en-US" sz="2800" b="1" dirty="0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형상관리</a:t>
            </a:r>
            <a:endParaRPr lang="en-US" altLang="ko-KR" sz="2800" b="1" dirty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21999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rgbClr val="F0EC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899446"/>
            <a:ext cx="9144000" cy="5957731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174"/>
          <a:stretch/>
        </p:blipFill>
        <p:spPr>
          <a:xfrm>
            <a:off x="747423" y="1025719"/>
            <a:ext cx="7807359" cy="5613621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67104" y="255424"/>
            <a:ext cx="2746440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3919"/>
              </a:lnSpc>
            </a:pPr>
            <a:r>
              <a:rPr lang="ko-KR" altLang="en-US" sz="2800" b="1" dirty="0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ko-KR" altLang="en-US" sz="2800" b="1" dirty="0" err="1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폴더관리</a:t>
            </a:r>
            <a:endParaRPr lang="en-US" altLang="ko-KR" sz="2800" b="1" dirty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28268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rgbClr val="F0EC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899446"/>
            <a:ext cx="9144000" cy="5957731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5" r="22435"/>
          <a:stretch/>
        </p:blipFill>
        <p:spPr>
          <a:xfrm>
            <a:off x="182880" y="1280161"/>
            <a:ext cx="8754386" cy="542279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267104" y="255424"/>
            <a:ext cx="2746440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3919"/>
              </a:lnSpc>
            </a:pPr>
            <a:r>
              <a:rPr lang="ko-KR" altLang="en-US" sz="2800" b="1" dirty="0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ko-KR" altLang="en-US" sz="2800" b="1" dirty="0" err="1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변수명</a:t>
            </a:r>
            <a:r>
              <a:rPr lang="ko-KR" altLang="en-US" sz="2800" b="1" dirty="0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정의</a:t>
            </a:r>
            <a:endParaRPr lang="en-US" altLang="ko-KR" sz="2800" b="1" dirty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05553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l="10000" b="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1456" y="1078707"/>
            <a:ext cx="8729663" cy="4579642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175" b="1" dirty="0">
                <a:solidFill>
                  <a:srgbClr val="0070C0"/>
                </a:solidFill>
                <a:latin typeface="+mn-ea"/>
              </a:rPr>
              <a:t>프로그램 </a:t>
            </a:r>
            <a:r>
              <a:rPr lang="ko-KR" altLang="en-US" sz="8175" b="1" dirty="0" smtClean="0">
                <a:solidFill>
                  <a:srgbClr val="0070C0"/>
                </a:solidFill>
                <a:latin typeface="+mn-ea"/>
              </a:rPr>
              <a:t>시연</a:t>
            </a:r>
            <a:endParaRPr lang="en-US" altLang="ko-KR" sz="8175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5714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B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/>
          <p:cNvGrpSpPr/>
          <p:nvPr/>
        </p:nvGrpSpPr>
        <p:grpSpPr>
          <a:xfrm>
            <a:off x="3246119" y="1979173"/>
            <a:ext cx="2517542" cy="3725449"/>
            <a:chOff x="884447" y="1224265"/>
            <a:chExt cx="2320606" cy="3850731"/>
          </a:xfrm>
        </p:grpSpPr>
        <p:sp>
          <p:nvSpPr>
            <p:cNvPr id="44" name="자유형: 도형 22">
              <a:extLst>
                <a:ext uri="{FF2B5EF4-FFF2-40B4-BE49-F238E27FC236}">
                  <a16:creationId xmlns:a16="http://schemas.microsoft.com/office/drawing/2014/main" id="{2CFC63A3-96C1-1C49-AEC1-399BB45133E4}"/>
                </a:ext>
              </a:extLst>
            </p:cNvPr>
            <p:cNvSpPr/>
            <p:nvPr/>
          </p:nvSpPr>
          <p:spPr>
            <a:xfrm>
              <a:off x="884447" y="1369499"/>
              <a:ext cx="2320606" cy="3594923"/>
            </a:xfrm>
            <a:custGeom>
              <a:avLst/>
              <a:gdLst>
                <a:gd name="connsiteX0" fmla="*/ 1162469 w 2320606"/>
                <a:gd name="connsiteY0" fmla="*/ 0 h 3579882"/>
                <a:gd name="connsiteX1" fmla="*/ 1512297 w 2320606"/>
                <a:gd name="connsiteY1" fmla="*/ 349828 h 3579882"/>
                <a:gd name="connsiteX2" fmla="*/ 2234187 w 2320606"/>
                <a:gd name="connsiteY2" fmla="*/ 349828 h 3579882"/>
                <a:gd name="connsiteX3" fmla="*/ 2320606 w 2320606"/>
                <a:gd name="connsiteY3" fmla="*/ 436247 h 3579882"/>
                <a:gd name="connsiteX4" fmla="*/ 2320606 w 2320606"/>
                <a:gd name="connsiteY4" fmla="*/ 3493463 h 3579882"/>
                <a:gd name="connsiteX5" fmla="*/ 2234187 w 2320606"/>
                <a:gd name="connsiteY5" fmla="*/ 3579882 h 3579882"/>
                <a:gd name="connsiteX6" fmla="*/ 86419 w 2320606"/>
                <a:gd name="connsiteY6" fmla="*/ 3579882 h 3579882"/>
                <a:gd name="connsiteX7" fmla="*/ 0 w 2320606"/>
                <a:gd name="connsiteY7" fmla="*/ 3493463 h 3579882"/>
                <a:gd name="connsiteX8" fmla="*/ 0 w 2320606"/>
                <a:gd name="connsiteY8" fmla="*/ 436247 h 3579882"/>
                <a:gd name="connsiteX9" fmla="*/ 86419 w 2320606"/>
                <a:gd name="connsiteY9" fmla="*/ 349828 h 3579882"/>
                <a:gd name="connsiteX10" fmla="*/ 812641 w 2320606"/>
                <a:gd name="connsiteY10" fmla="*/ 349828 h 3579882"/>
                <a:gd name="connsiteX11" fmla="*/ 1162469 w 2320606"/>
                <a:gd name="connsiteY11" fmla="*/ 0 h 357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0606" h="3579882">
                  <a:moveTo>
                    <a:pt x="1162469" y="0"/>
                  </a:moveTo>
                  <a:cubicBezTo>
                    <a:pt x="1355674" y="0"/>
                    <a:pt x="1512297" y="156623"/>
                    <a:pt x="1512297" y="349828"/>
                  </a:cubicBezTo>
                  <a:lnTo>
                    <a:pt x="2234187" y="349828"/>
                  </a:lnTo>
                  <a:cubicBezTo>
                    <a:pt x="2281915" y="349828"/>
                    <a:pt x="2320606" y="388519"/>
                    <a:pt x="2320606" y="436247"/>
                  </a:cubicBezTo>
                  <a:lnTo>
                    <a:pt x="2320606" y="3493463"/>
                  </a:lnTo>
                  <a:cubicBezTo>
                    <a:pt x="2320606" y="3541191"/>
                    <a:pt x="2281915" y="3579882"/>
                    <a:pt x="2234187" y="3579882"/>
                  </a:cubicBezTo>
                  <a:lnTo>
                    <a:pt x="86419" y="3579882"/>
                  </a:lnTo>
                  <a:cubicBezTo>
                    <a:pt x="38691" y="3579882"/>
                    <a:pt x="0" y="3541191"/>
                    <a:pt x="0" y="3493463"/>
                  </a:cubicBezTo>
                  <a:lnTo>
                    <a:pt x="0" y="436247"/>
                  </a:lnTo>
                  <a:cubicBezTo>
                    <a:pt x="0" y="388519"/>
                    <a:pt x="38691" y="349828"/>
                    <a:pt x="86419" y="349828"/>
                  </a:cubicBezTo>
                  <a:lnTo>
                    <a:pt x="812641" y="349828"/>
                  </a:lnTo>
                  <a:cubicBezTo>
                    <a:pt x="812641" y="156623"/>
                    <a:pt x="969264" y="0"/>
                    <a:pt x="11624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E0292F85-D3FE-D24C-B201-9BB2C1DC3A1D}"/>
                </a:ext>
              </a:extLst>
            </p:cNvPr>
            <p:cNvSpPr/>
            <p:nvPr/>
          </p:nvSpPr>
          <p:spPr>
            <a:xfrm>
              <a:off x="1148728" y="1224265"/>
              <a:ext cx="1874406" cy="818423"/>
            </a:xfrm>
            <a:prstGeom prst="ellipse">
              <a:avLst/>
            </a:prstGeom>
            <a:solidFill>
              <a:srgbClr val="AAA4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BAB621B-AA06-EA43-94B1-8EE0FCA9DE33}"/>
                </a:ext>
              </a:extLst>
            </p:cNvPr>
            <p:cNvSpPr txBox="1"/>
            <p:nvPr/>
          </p:nvSpPr>
          <p:spPr>
            <a:xfrm>
              <a:off x="1070590" y="2574520"/>
              <a:ext cx="2046900" cy="25004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939299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defRPr>
              </a:lvl1pPr>
            </a:lstStyle>
            <a:p>
              <a:pPr lvl="0" algn="l"/>
              <a:r>
                <a:rPr lang="en-US" altLang="ko-KR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1. Java(</a:t>
              </a:r>
              <a:r>
                <a:rPr lang="ko-KR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기본 언어</a:t>
              </a:r>
              <a:r>
                <a:rPr lang="en-US" altLang="ko-KR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</a:t>
              </a:r>
            </a:p>
            <a:p>
              <a:pPr algn="l"/>
              <a:r>
                <a:rPr lang="en-US" altLang="ko-KR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2. HTML</a:t>
              </a:r>
            </a:p>
            <a:p>
              <a:pPr algn="l"/>
              <a:r>
                <a:rPr lang="en-US" altLang="ko-KR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3. </a:t>
              </a:r>
              <a:r>
                <a:rPr lang="en-US" altLang="ko-KR" sz="1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JSP</a:t>
              </a:r>
              <a:endParaRPr lang="ko-KR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lvl="0" algn="l"/>
              <a:r>
                <a:rPr lang="en-US" altLang="ko-KR" sz="1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</a:t>
              </a:r>
              <a:r>
                <a:rPr lang="en-US" altLang="ko-KR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 Java Script</a:t>
              </a:r>
              <a:endPara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lvl="0" algn="l"/>
              <a:r>
                <a:rPr lang="en-US" altLang="ko-KR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5. </a:t>
              </a:r>
              <a:r>
                <a:rPr lang="en-US" altLang="ko-KR" sz="1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jQuery</a:t>
              </a:r>
            </a:p>
            <a:p>
              <a:pPr algn="l"/>
              <a:r>
                <a:rPr lang="en-US" altLang="ko-KR" sz="1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6. Ajax</a:t>
              </a:r>
              <a:endPara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lvl="0" algn="l"/>
              <a:endPara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F19AE3-4977-DE44-BEE5-4E62C6885CB5}"/>
                </a:ext>
              </a:extLst>
            </p:cNvPr>
            <p:cNvSpPr txBox="1"/>
            <p:nvPr/>
          </p:nvSpPr>
          <p:spPr>
            <a:xfrm>
              <a:off x="1070590" y="1350880"/>
              <a:ext cx="197150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u="none" strike="noStrike" cap="none" spc="0" normalizeH="0" baseline="0">
                  <a:ln>
                    <a:noFill/>
                  </a:ln>
                  <a:solidFill>
                    <a:srgbClr val="F1ECD3"/>
                  </a:solidFill>
                  <a:effectLst/>
                  <a:uLnTx/>
                  <a:uFillTx/>
                  <a:latin typeface="Sandoll Nemony2 02 Basic Lt" panose="020B0600000101010101" pitchFamily="34" charset="-127"/>
                  <a:ea typeface="Sandoll Nemony2 02 Basic Lt" panose="020B0600000101010101" pitchFamily="34" charset="-127"/>
                </a:defRPr>
              </a:lvl1pPr>
            </a:lstStyle>
            <a:p>
              <a:r>
                <a:rPr lang="ko-KR" altLang="en-US" sz="1500" b="1" dirty="0">
                  <a:solidFill>
                    <a:schemeClr val="bg1"/>
                  </a:solidFill>
                </a:rPr>
                <a:t>프로그래밍</a:t>
              </a:r>
              <a:endParaRPr lang="en-US" altLang="ko-KR" sz="1500" b="1" dirty="0">
                <a:solidFill>
                  <a:schemeClr val="bg1"/>
                </a:solidFill>
              </a:endParaRPr>
            </a:p>
            <a:p>
              <a:r>
                <a:rPr lang="ko-KR" altLang="en-US" sz="1500" b="1" dirty="0">
                  <a:solidFill>
                    <a:schemeClr val="bg1"/>
                  </a:solidFill>
                </a:rPr>
                <a:t>언어</a:t>
              </a:r>
              <a:endParaRPr lang="en-US" altLang="ko-KR" sz="15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501548" y="1975103"/>
            <a:ext cx="2517542" cy="3618472"/>
            <a:chOff x="884447" y="1224265"/>
            <a:chExt cx="2320606" cy="3740157"/>
          </a:xfrm>
        </p:grpSpPr>
        <p:sp>
          <p:nvSpPr>
            <p:cNvPr id="51" name="자유형: 도형 22">
              <a:extLst>
                <a:ext uri="{FF2B5EF4-FFF2-40B4-BE49-F238E27FC236}">
                  <a16:creationId xmlns:a16="http://schemas.microsoft.com/office/drawing/2014/main" id="{2CFC63A3-96C1-1C49-AEC1-399BB45133E4}"/>
                </a:ext>
              </a:extLst>
            </p:cNvPr>
            <p:cNvSpPr/>
            <p:nvPr/>
          </p:nvSpPr>
          <p:spPr>
            <a:xfrm>
              <a:off x="884447" y="1369499"/>
              <a:ext cx="2320606" cy="3594923"/>
            </a:xfrm>
            <a:custGeom>
              <a:avLst/>
              <a:gdLst>
                <a:gd name="connsiteX0" fmla="*/ 1162469 w 2320606"/>
                <a:gd name="connsiteY0" fmla="*/ 0 h 3579882"/>
                <a:gd name="connsiteX1" fmla="*/ 1512297 w 2320606"/>
                <a:gd name="connsiteY1" fmla="*/ 349828 h 3579882"/>
                <a:gd name="connsiteX2" fmla="*/ 2234187 w 2320606"/>
                <a:gd name="connsiteY2" fmla="*/ 349828 h 3579882"/>
                <a:gd name="connsiteX3" fmla="*/ 2320606 w 2320606"/>
                <a:gd name="connsiteY3" fmla="*/ 436247 h 3579882"/>
                <a:gd name="connsiteX4" fmla="*/ 2320606 w 2320606"/>
                <a:gd name="connsiteY4" fmla="*/ 3493463 h 3579882"/>
                <a:gd name="connsiteX5" fmla="*/ 2234187 w 2320606"/>
                <a:gd name="connsiteY5" fmla="*/ 3579882 h 3579882"/>
                <a:gd name="connsiteX6" fmla="*/ 86419 w 2320606"/>
                <a:gd name="connsiteY6" fmla="*/ 3579882 h 3579882"/>
                <a:gd name="connsiteX7" fmla="*/ 0 w 2320606"/>
                <a:gd name="connsiteY7" fmla="*/ 3493463 h 3579882"/>
                <a:gd name="connsiteX8" fmla="*/ 0 w 2320606"/>
                <a:gd name="connsiteY8" fmla="*/ 436247 h 3579882"/>
                <a:gd name="connsiteX9" fmla="*/ 86419 w 2320606"/>
                <a:gd name="connsiteY9" fmla="*/ 349828 h 3579882"/>
                <a:gd name="connsiteX10" fmla="*/ 812641 w 2320606"/>
                <a:gd name="connsiteY10" fmla="*/ 349828 h 3579882"/>
                <a:gd name="connsiteX11" fmla="*/ 1162469 w 2320606"/>
                <a:gd name="connsiteY11" fmla="*/ 0 h 357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0606" h="3579882">
                  <a:moveTo>
                    <a:pt x="1162469" y="0"/>
                  </a:moveTo>
                  <a:cubicBezTo>
                    <a:pt x="1355674" y="0"/>
                    <a:pt x="1512297" y="156623"/>
                    <a:pt x="1512297" y="349828"/>
                  </a:cubicBezTo>
                  <a:lnTo>
                    <a:pt x="2234187" y="349828"/>
                  </a:lnTo>
                  <a:cubicBezTo>
                    <a:pt x="2281915" y="349828"/>
                    <a:pt x="2320606" y="388519"/>
                    <a:pt x="2320606" y="436247"/>
                  </a:cubicBezTo>
                  <a:lnTo>
                    <a:pt x="2320606" y="3493463"/>
                  </a:lnTo>
                  <a:cubicBezTo>
                    <a:pt x="2320606" y="3541191"/>
                    <a:pt x="2281915" y="3579882"/>
                    <a:pt x="2234187" y="3579882"/>
                  </a:cubicBezTo>
                  <a:lnTo>
                    <a:pt x="86419" y="3579882"/>
                  </a:lnTo>
                  <a:cubicBezTo>
                    <a:pt x="38691" y="3579882"/>
                    <a:pt x="0" y="3541191"/>
                    <a:pt x="0" y="3493463"/>
                  </a:cubicBezTo>
                  <a:lnTo>
                    <a:pt x="0" y="436247"/>
                  </a:lnTo>
                  <a:cubicBezTo>
                    <a:pt x="0" y="388519"/>
                    <a:pt x="38691" y="349828"/>
                    <a:pt x="86419" y="349828"/>
                  </a:cubicBezTo>
                  <a:lnTo>
                    <a:pt x="812641" y="349828"/>
                  </a:lnTo>
                  <a:cubicBezTo>
                    <a:pt x="812641" y="156623"/>
                    <a:pt x="969264" y="0"/>
                    <a:pt x="11624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E0292F85-D3FE-D24C-B201-9BB2C1DC3A1D}"/>
                </a:ext>
              </a:extLst>
            </p:cNvPr>
            <p:cNvSpPr/>
            <p:nvPr/>
          </p:nvSpPr>
          <p:spPr>
            <a:xfrm>
              <a:off x="1148728" y="1224265"/>
              <a:ext cx="1874406" cy="818423"/>
            </a:xfrm>
            <a:prstGeom prst="ellipse">
              <a:avLst/>
            </a:prstGeom>
            <a:solidFill>
              <a:srgbClr val="AAA4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AB621B-AA06-EA43-94B1-8EE0FCA9DE33}"/>
                </a:ext>
              </a:extLst>
            </p:cNvPr>
            <p:cNvSpPr txBox="1"/>
            <p:nvPr/>
          </p:nvSpPr>
          <p:spPr>
            <a:xfrm>
              <a:off x="962354" y="2579076"/>
              <a:ext cx="2164793" cy="1683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939299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defRPr>
              </a:lvl1pPr>
            </a:lstStyle>
            <a:p>
              <a:pPr marL="257175" indent="-257175" algn="l">
                <a:buAutoNum type="arabicPeriod"/>
              </a:pPr>
              <a:r>
                <a:rPr lang="en-US" altLang="ko-KR" sz="1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MySQL (ver8.0)</a:t>
              </a:r>
            </a:p>
            <a:p>
              <a:pPr marL="257175" indent="-257175" algn="l">
                <a:buAutoNum type="arabicPeriod"/>
              </a:pPr>
              <a:r>
                <a:rPr lang="en-US" altLang="ko-KR" sz="1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JDK (ver1.8</a:t>
              </a:r>
              <a:r>
                <a:rPr lang="en-US" altLang="ko-KR" sz="1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</a:t>
              </a:r>
            </a:p>
            <a:p>
              <a:pPr marL="257175" indent="-257175" algn="l">
                <a:buFontTx/>
                <a:buAutoNum type="arabicPeriod"/>
              </a:pPr>
              <a:r>
                <a:rPr lang="en-US" altLang="ko-KR" sz="1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JRE (ver1.8)</a:t>
              </a:r>
              <a:endPara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57175" indent="-257175" algn="l">
                <a:buFontTx/>
                <a:buAutoNum type="arabicPeriod"/>
              </a:pPr>
              <a:r>
                <a:rPr lang="en-US" altLang="ko-KR" sz="1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Apache Tomcat     (ver8.5</a:t>
              </a:r>
              <a:r>
                <a:rPr lang="en-US" altLang="ko-KR" sz="1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</a:t>
              </a:r>
              <a:endPara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AF19AE3-4977-DE44-BEE5-4E62C6885CB5}"/>
                </a:ext>
              </a:extLst>
            </p:cNvPr>
            <p:cNvSpPr txBox="1"/>
            <p:nvPr/>
          </p:nvSpPr>
          <p:spPr>
            <a:xfrm>
              <a:off x="1098616" y="1463272"/>
              <a:ext cx="197150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u="none" strike="noStrike" cap="none" spc="0" normalizeH="0" baseline="0">
                  <a:ln>
                    <a:noFill/>
                  </a:ln>
                  <a:solidFill>
                    <a:srgbClr val="F1ECD3"/>
                  </a:solidFill>
                  <a:effectLst/>
                  <a:uLnTx/>
                  <a:uFillTx/>
                  <a:latin typeface="Sandoll Nemony2 02 Basic Lt" panose="020B0600000101010101" pitchFamily="34" charset="-127"/>
                  <a:ea typeface="Sandoll Nemony2 02 Basic Lt" panose="020B0600000101010101" pitchFamily="34" charset="-127"/>
                </a:defRPr>
              </a:lvl1pPr>
            </a:lstStyle>
            <a:p>
              <a:r>
                <a:rPr lang="ko-KR" altLang="en-US" sz="1500" b="1" dirty="0">
                  <a:solidFill>
                    <a:schemeClr val="bg1"/>
                  </a:solidFill>
                </a:rPr>
                <a:t>개발환경</a:t>
              </a:r>
              <a:endParaRPr lang="en-US" altLang="ko-KR" sz="15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6070503" y="1975104"/>
            <a:ext cx="2517542" cy="3618472"/>
            <a:chOff x="884447" y="1224265"/>
            <a:chExt cx="2320606" cy="3740157"/>
          </a:xfrm>
        </p:grpSpPr>
        <p:sp>
          <p:nvSpPr>
            <p:cNvPr id="57" name="자유형: 도형 22">
              <a:extLst>
                <a:ext uri="{FF2B5EF4-FFF2-40B4-BE49-F238E27FC236}">
                  <a16:creationId xmlns:a16="http://schemas.microsoft.com/office/drawing/2014/main" id="{2CFC63A3-96C1-1C49-AEC1-399BB45133E4}"/>
                </a:ext>
              </a:extLst>
            </p:cNvPr>
            <p:cNvSpPr/>
            <p:nvPr/>
          </p:nvSpPr>
          <p:spPr>
            <a:xfrm>
              <a:off x="884447" y="1369499"/>
              <a:ext cx="2320606" cy="3594923"/>
            </a:xfrm>
            <a:custGeom>
              <a:avLst/>
              <a:gdLst>
                <a:gd name="connsiteX0" fmla="*/ 1162469 w 2320606"/>
                <a:gd name="connsiteY0" fmla="*/ 0 h 3579882"/>
                <a:gd name="connsiteX1" fmla="*/ 1512297 w 2320606"/>
                <a:gd name="connsiteY1" fmla="*/ 349828 h 3579882"/>
                <a:gd name="connsiteX2" fmla="*/ 2234187 w 2320606"/>
                <a:gd name="connsiteY2" fmla="*/ 349828 h 3579882"/>
                <a:gd name="connsiteX3" fmla="*/ 2320606 w 2320606"/>
                <a:gd name="connsiteY3" fmla="*/ 436247 h 3579882"/>
                <a:gd name="connsiteX4" fmla="*/ 2320606 w 2320606"/>
                <a:gd name="connsiteY4" fmla="*/ 3493463 h 3579882"/>
                <a:gd name="connsiteX5" fmla="*/ 2234187 w 2320606"/>
                <a:gd name="connsiteY5" fmla="*/ 3579882 h 3579882"/>
                <a:gd name="connsiteX6" fmla="*/ 86419 w 2320606"/>
                <a:gd name="connsiteY6" fmla="*/ 3579882 h 3579882"/>
                <a:gd name="connsiteX7" fmla="*/ 0 w 2320606"/>
                <a:gd name="connsiteY7" fmla="*/ 3493463 h 3579882"/>
                <a:gd name="connsiteX8" fmla="*/ 0 w 2320606"/>
                <a:gd name="connsiteY8" fmla="*/ 436247 h 3579882"/>
                <a:gd name="connsiteX9" fmla="*/ 86419 w 2320606"/>
                <a:gd name="connsiteY9" fmla="*/ 349828 h 3579882"/>
                <a:gd name="connsiteX10" fmla="*/ 812641 w 2320606"/>
                <a:gd name="connsiteY10" fmla="*/ 349828 h 3579882"/>
                <a:gd name="connsiteX11" fmla="*/ 1162469 w 2320606"/>
                <a:gd name="connsiteY11" fmla="*/ 0 h 357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0606" h="3579882">
                  <a:moveTo>
                    <a:pt x="1162469" y="0"/>
                  </a:moveTo>
                  <a:cubicBezTo>
                    <a:pt x="1355674" y="0"/>
                    <a:pt x="1512297" y="156623"/>
                    <a:pt x="1512297" y="349828"/>
                  </a:cubicBezTo>
                  <a:lnTo>
                    <a:pt x="2234187" y="349828"/>
                  </a:lnTo>
                  <a:cubicBezTo>
                    <a:pt x="2281915" y="349828"/>
                    <a:pt x="2320606" y="388519"/>
                    <a:pt x="2320606" y="436247"/>
                  </a:cubicBezTo>
                  <a:lnTo>
                    <a:pt x="2320606" y="3493463"/>
                  </a:lnTo>
                  <a:cubicBezTo>
                    <a:pt x="2320606" y="3541191"/>
                    <a:pt x="2281915" y="3579882"/>
                    <a:pt x="2234187" y="3579882"/>
                  </a:cubicBezTo>
                  <a:lnTo>
                    <a:pt x="86419" y="3579882"/>
                  </a:lnTo>
                  <a:cubicBezTo>
                    <a:pt x="38691" y="3579882"/>
                    <a:pt x="0" y="3541191"/>
                    <a:pt x="0" y="3493463"/>
                  </a:cubicBezTo>
                  <a:lnTo>
                    <a:pt x="0" y="436247"/>
                  </a:lnTo>
                  <a:cubicBezTo>
                    <a:pt x="0" y="388519"/>
                    <a:pt x="38691" y="349828"/>
                    <a:pt x="86419" y="349828"/>
                  </a:cubicBezTo>
                  <a:lnTo>
                    <a:pt x="812641" y="349828"/>
                  </a:lnTo>
                  <a:cubicBezTo>
                    <a:pt x="812641" y="156623"/>
                    <a:pt x="969264" y="0"/>
                    <a:pt x="11624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E0292F85-D3FE-D24C-B201-9BB2C1DC3A1D}"/>
                </a:ext>
              </a:extLst>
            </p:cNvPr>
            <p:cNvSpPr/>
            <p:nvPr/>
          </p:nvSpPr>
          <p:spPr>
            <a:xfrm>
              <a:off x="1148728" y="1224265"/>
              <a:ext cx="1874406" cy="818423"/>
            </a:xfrm>
            <a:prstGeom prst="ellipse">
              <a:avLst/>
            </a:prstGeom>
            <a:solidFill>
              <a:srgbClr val="AAA4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BAB621B-AA06-EA43-94B1-8EE0FCA9DE33}"/>
                </a:ext>
              </a:extLst>
            </p:cNvPr>
            <p:cNvSpPr txBox="1"/>
            <p:nvPr/>
          </p:nvSpPr>
          <p:spPr>
            <a:xfrm>
              <a:off x="1016586" y="2579075"/>
              <a:ext cx="2138687" cy="1813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939299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defRPr>
              </a:lvl1pPr>
            </a:lstStyle>
            <a:p>
              <a:pPr algn="l"/>
              <a:r>
                <a:rPr lang="en-US" altLang="ko-KR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1. eXERD(</a:t>
              </a:r>
              <a:r>
                <a:rPr lang="ko-KR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모델링</a:t>
              </a:r>
              <a:r>
                <a:rPr lang="en-US" altLang="ko-KR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 </a:t>
              </a:r>
            </a:p>
            <a:p>
              <a:pPr algn="l"/>
              <a:r>
                <a:rPr lang="en-US" altLang="ko-KR" sz="1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2. Eclipse IDE</a:t>
              </a:r>
            </a:p>
            <a:p>
              <a:pPr algn="l"/>
              <a:r>
                <a:rPr lang="en-US" altLang="ko-KR" sz="1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3. SVN</a:t>
              </a:r>
            </a:p>
            <a:p>
              <a:pPr algn="l"/>
              <a:r>
                <a:rPr lang="en-US" altLang="ko-KR" sz="1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4. </a:t>
              </a:r>
              <a:r>
                <a:rPr lang="en-US" altLang="ko-KR" sz="1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Objectaid</a:t>
              </a:r>
              <a:endParaRPr lang="en-US" altLang="ko-KR" sz="18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l"/>
              <a:r>
                <a:rPr lang="en-US" altLang="ko-KR" sz="1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5. </a:t>
              </a:r>
              <a:r>
                <a:rPr lang="en-US" altLang="ko-KR" sz="1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StarUML</a:t>
              </a:r>
              <a:r>
                <a:rPr lang="en-US" altLang="ko-KR" sz="1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endPara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AF19AE3-4977-DE44-BEE5-4E62C6885CB5}"/>
                </a:ext>
              </a:extLst>
            </p:cNvPr>
            <p:cNvSpPr txBox="1"/>
            <p:nvPr/>
          </p:nvSpPr>
          <p:spPr>
            <a:xfrm>
              <a:off x="1100176" y="1463272"/>
              <a:ext cx="197150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u="none" strike="noStrike" cap="none" spc="0" normalizeH="0" baseline="0">
                  <a:ln>
                    <a:noFill/>
                  </a:ln>
                  <a:solidFill>
                    <a:srgbClr val="F1ECD3"/>
                  </a:solidFill>
                  <a:effectLst/>
                  <a:uLnTx/>
                  <a:uFillTx/>
                  <a:latin typeface="Sandoll Nemony2 02 Basic Lt" panose="020B0600000101010101" pitchFamily="34" charset="-127"/>
                  <a:ea typeface="Sandoll Nemony2 02 Basic Lt" panose="020B0600000101010101" pitchFamily="34" charset="-127"/>
                </a:defRPr>
              </a:lvl1pPr>
            </a:lstStyle>
            <a:p>
              <a:r>
                <a:rPr lang="ko-KR" altLang="en-US" sz="1500" b="1" dirty="0">
                  <a:solidFill>
                    <a:schemeClr val="bg1"/>
                  </a:solidFill>
                </a:rPr>
                <a:t>개발도구</a:t>
              </a:r>
              <a:endParaRPr lang="en-US" altLang="ko-KR" sz="15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9" name="모서리가 둥근 직사각형 68"/>
          <p:cNvSpPr/>
          <p:nvPr/>
        </p:nvSpPr>
        <p:spPr>
          <a:xfrm>
            <a:off x="179639" y="509866"/>
            <a:ext cx="4141894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3919"/>
              </a:lnSpc>
            </a:pPr>
            <a:r>
              <a:rPr lang="ko-KR" altLang="en-US" sz="2800" b="1" dirty="0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개발 환경</a:t>
            </a:r>
            <a:endParaRPr lang="en-US" altLang="ko-KR" sz="2800" b="1" dirty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42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1600" y="2312450"/>
            <a:ext cx="8950534" cy="2004657"/>
            <a:chOff x="2944378" y="1828496"/>
            <a:chExt cx="5929172" cy="2585322"/>
          </a:xfrm>
        </p:grpSpPr>
        <p:sp>
          <p:nvSpPr>
            <p:cNvPr id="2" name="직사각형 1"/>
            <p:cNvSpPr/>
            <p:nvPr/>
          </p:nvSpPr>
          <p:spPr>
            <a:xfrm>
              <a:off x="2944378" y="1880793"/>
              <a:ext cx="5929172" cy="25330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076143" y="1828496"/>
              <a:ext cx="5665642" cy="25853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2000" dirty="0" smtClean="0">
                  <a:solidFill>
                    <a:srgbClr val="554F4D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Q </a:t>
              </a:r>
              <a:r>
                <a:rPr lang="en-US" altLang="ko-KR" sz="8000" dirty="0" smtClean="0">
                  <a:solidFill>
                    <a:srgbClr val="554F4D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&amp; </a:t>
              </a:r>
              <a:r>
                <a:rPr lang="en-US" altLang="ko-KR" sz="12000" dirty="0" smtClean="0">
                  <a:solidFill>
                    <a:srgbClr val="554F4D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A</a:t>
              </a:r>
              <a:endParaRPr lang="ko-KR" altLang="en-US" sz="12000" dirty="0">
                <a:solidFill>
                  <a:srgbClr val="554F4D"/>
                </a:solidFill>
                <a:latin typeface="Verdana" panose="020B0604030504040204" pitchFamily="34" charset="0"/>
                <a:ea typeface="서울남산체 ver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645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19314" y="1944914"/>
            <a:ext cx="8535310" cy="3033486"/>
          </a:xfrm>
          <a:prstGeom prst="rect">
            <a:avLst/>
          </a:prstGeom>
          <a:solidFill>
            <a:schemeClr val="tx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0" dirty="0" smtClean="0">
                <a:latin typeface="Arial Rounded MT Bold" panose="020F0704030504030204" pitchFamily="34" charset="0"/>
              </a:rPr>
              <a:t>THANK YOU</a:t>
            </a:r>
            <a:endParaRPr lang="ko-KR" altLang="en-US" sz="90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33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B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타원 21">
            <a:extLst>
              <a:ext uri="{FF2B5EF4-FFF2-40B4-BE49-F238E27FC236}">
                <a16:creationId xmlns:a16="http://schemas.microsoft.com/office/drawing/2014/main" id="{C17905D3-92E9-4C3E-8ED6-30161982B37C}"/>
              </a:ext>
            </a:extLst>
          </p:cNvPr>
          <p:cNvSpPr/>
          <p:nvPr/>
        </p:nvSpPr>
        <p:spPr>
          <a:xfrm>
            <a:off x="1536354" y="3824048"/>
            <a:ext cx="195682" cy="195682"/>
          </a:xfrm>
          <a:prstGeom prst="ellipse">
            <a:avLst/>
          </a:prstGeom>
          <a:solidFill>
            <a:schemeClr val="bg1"/>
          </a:solidFill>
          <a:ln w="79375">
            <a:solidFill>
              <a:srgbClr val="EAD651"/>
            </a:solidFill>
          </a:ln>
          <a:effectLst>
            <a:outerShdw blurRad="63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4B5B894-E7C6-4078-A094-E1F87FF526FA}"/>
              </a:ext>
            </a:extLst>
          </p:cNvPr>
          <p:cNvSpPr/>
          <p:nvPr/>
        </p:nvSpPr>
        <p:spPr>
          <a:xfrm>
            <a:off x="2692692" y="3824047"/>
            <a:ext cx="195682" cy="195682"/>
          </a:xfrm>
          <a:prstGeom prst="ellipse">
            <a:avLst/>
          </a:prstGeom>
          <a:solidFill>
            <a:srgbClr val="F0ECE9"/>
          </a:solidFill>
          <a:ln w="79375">
            <a:solidFill>
              <a:srgbClr val="EAA4BB"/>
            </a:solidFill>
          </a:ln>
          <a:effectLst>
            <a:outerShdw blurRad="63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21C84ED-1DAD-40F0-9A97-4D00C8066033}"/>
              </a:ext>
            </a:extLst>
          </p:cNvPr>
          <p:cNvSpPr/>
          <p:nvPr/>
        </p:nvSpPr>
        <p:spPr>
          <a:xfrm>
            <a:off x="3849030" y="3824046"/>
            <a:ext cx="195682" cy="195682"/>
          </a:xfrm>
          <a:prstGeom prst="ellipse">
            <a:avLst/>
          </a:prstGeom>
          <a:solidFill>
            <a:schemeClr val="bg1"/>
          </a:solidFill>
          <a:ln w="79375">
            <a:solidFill>
              <a:srgbClr val="EAD651"/>
            </a:solidFill>
          </a:ln>
          <a:effectLst>
            <a:outerShdw blurRad="63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F261DFD-D7BE-44C3-BAD9-A026F592B51E}"/>
              </a:ext>
            </a:extLst>
          </p:cNvPr>
          <p:cNvSpPr/>
          <p:nvPr/>
        </p:nvSpPr>
        <p:spPr>
          <a:xfrm>
            <a:off x="5005368" y="3824045"/>
            <a:ext cx="195682" cy="195682"/>
          </a:xfrm>
          <a:prstGeom prst="ellipse">
            <a:avLst/>
          </a:prstGeom>
          <a:solidFill>
            <a:srgbClr val="F0ECE9"/>
          </a:solidFill>
          <a:ln w="79375">
            <a:solidFill>
              <a:srgbClr val="EAA4BB"/>
            </a:solidFill>
          </a:ln>
          <a:effectLst>
            <a:outerShdw blurRad="63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1D8D055-E500-46FB-8188-77299581E1C3}"/>
              </a:ext>
            </a:extLst>
          </p:cNvPr>
          <p:cNvSpPr/>
          <p:nvPr/>
        </p:nvSpPr>
        <p:spPr>
          <a:xfrm>
            <a:off x="6161706" y="3824045"/>
            <a:ext cx="195682" cy="195682"/>
          </a:xfrm>
          <a:prstGeom prst="ellipse">
            <a:avLst/>
          </a:prstGeom>
          <a:solidFill>
            <a:schemeClr val="bg1"/>
          </a:solidFill>
          <a:ln w="79375">
            <a:solidFill>
              <a:srgbClr val="EAD651"/>
            </a:solidFill>
          </a:ln>
          <a:effectLst>
            <a:outerShdw blurRad="63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A96FBA5-5D70-4A82-B4B5-CA392362DC9F}"/>
              </a:ext>
            </a:extLst>
          </p:cNvPr>
          <p:cNvCxnSpPr/>
          <p:nvPr/>
        </p:nvCxnSpPr>
        <p:spPr>
          <a:xfrm>
            <a:off x="1836368" y="3921885"/>
            <a:ext cx="742950" cy="0"/>
          </a:xfrm>
          <a:prstGeom prst="line">
            <a:avLst/>
          </a:prstGeom>
          <a:ln w="31750" cap="rnd">
            <a:solidFill>
              <a:srgbClr val="D9D9D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C996733-3B4A-4567-9B30-C429C266C08B}"/>
              </a:ext>
            </a:extLst>
          </p:cNvPr>
          <p:cNvCxnSpPr/>
          <p:nvPr/>
        </p:nvCxnSpPr>
        <p:spPr>
          <a:xfrm>
            <a:off x="2997227" y="3921885"/>
            <a:ext cx="742950" cy="0"/>
          </a:xfrm>
          <a:prstGeom prst="line">
            <a:avLst/>
          </a:prstGeom>
          <a:ln w="31750" cap="rnd">
            <a:solidFill>
              <a:srgbClr val="D9D9D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ED63A64-1AB1-452D-9C31-4267F907D572}"/>
              </a:ext>
            </a:extLst>
          </p:cNvPr>
          <p:cNvCxnSpPr/>
          <p:nvPr/>
        </p:nvCxnSpPr>
        <p:spPr>
          <a:xfrm>
            <a:off x="4157862" y="3921885"/>
            <a:ext cx="742950" cy="0"/>
          </a:xfrm>
          <a:prstGeom prst="line">
            <a:avLst/>
          </a:prstGeom>
          <a:ln w="31750" cap="rnd">
            <a:solidFill>
              <a:srgbClr val="D9D9D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865E011-72BA-4BE8-BB59-431532B17C75}"/>
              </a:ext>
            </a:extLst>
          </p:cNvPr>
          <p:cNvCxnSpPr/>
          <p:nvPr/>
        </p:nvCxnSpPr>
        <p:spPr>
          <a:xfrm>
            <a:off x="5311577" y="3921885"/>
            <a:ext cx="742950" cy="0"/>
          </a:xfrm>
          <a:prstGeom prst="line">
            <a:avLst/>
          </a:prstGeom>
          <a:ln w="31750" cap="rnd">
            <a:solidFill>
              <a:srgbClr val="D9D9D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C5CFFDB-86C0-461A-BF51-FA9EF535602F}"/>
              </a:ext>
            </a:extLst>
          </p:cNvPr>
          <p:cNvSpPr txBox="1"/>
          <p:nvPr/>
        </p:nvSpPr>
        <p:spPr>
          <a:xfrm>
            <a:off x="134678" y="3146404"/>
            <a:ext cx="889987" cy="867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1050" b="1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주제선정</a:t>
            </a:r>
            <a:r>
              <a:rPr lang="en-US" altLang="ko-KR" sz="1050" b="1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/</a:t>
            </a:r>
          </a:p>
          <a:p>
            <a:pPr algn="ctr">
              <a:lnSpc>
                <a:spcPct val="120000"/>
              </a:lnSpc>
              <a:defRPr/>
            </a:pPr>
            <a:r>
              <a:rPr lang="ko-KR" altLang="en-US" sz="1050" b="1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기획</a:t>
            </a:r>
            <a:endParaRPr lang="en-US" altLang="ko-KR" sz="1050" b="1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Sandoll 네모니2 07 Oblique Lt" panose="020B0600000101010101" pitchFamily="34" charset="-127"/>
              <a:ea typeface="Sandoll 네모니2 07 Oblique Lt" panose="020B0600000101010101" pitchFamily="34" charset="-127"/>
            </a:endParaRPr>
          </a:p>
          <a:p>
            <a:pPr algn="ctr">
              <a:lnSpc>
                <a:spcPct val="120000"/>
              </a:lnSpc>
              <a:defRPr/>
            </a:pPr>
            <a:r>
              <a:rPr lang="en-US" altLang="ko-KR" sz="1050" b="1" dirty="0">
                <a:solidFill>
                  <a:schemeClr val="bg2">
                    <a:lumMod val="25000"/>
                  </a:schemeClr>
                </a:solidFill>
              </a:rPr>
              <a:t>(2022.04.25)</a:t>
            </a:r>
            <a:endParaRPr lang="ko-KR" altLang="en-US" sz="1050" b="1" dirty="0">
              <a:solidFill>
                <a:schemeClr val="bg2">
                  <a:lumMod val="25000"/>
                </a:schemeClr>
              </a:solidFill>
            </a:endParaRPr>
          </a:p>
          <a:p>
            <a:pPr algn="ctr">
              <a:lnSpc>
                <a:spcPct val="120000"/>
              </a:lnSpc>
              <a:defRPr/>
            </a:pPr>
            <a:endParaRPr lang="ko-KR" altLang="en-US" sz="105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rgbClr val="F3F3F1"/>
              </a:solidFill>
              <a:latin typeface="Sandoll 네모니2 07 Oblique Lt" panose="020B0600000101010101" pitchFamily="34" charset="-127"/>
              <a:ea typeface="Sandoll 네모니2 07 Oblique Lt" panose="020B060000010101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B43EDDF-994E-487D-8879-AA8B93AD37A7}"/>
              </a:ext>
            </a:extLst>
          </p:cNvPr>
          <p:cNvSpPr/>
          <p:nvPr/>
        </p:nvSpPr>
        <p:spPr>
          <a:xfrm>
            <a:off x="380016" y="3824048"/>
            <a:ext cx="195682" cy="195682"/>
          </a:xfrm>
          <a:prstGeom prst="ellipse">
            <a:avLst/>
          </a:prstGeom>
          <a:solidFill>
            <a:srgbClr val="F0ECE9"/>
          </a:solidFill>
          <a:ln w="79375">
            <a:solidFill>
              <a:srgbClr val="EAA4BB"/>
            </a:solidFill>
          </a:ln>
          <a:effectLst>
            <a:outerShdw blurRad="63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1AE091B-E24E-40C2-A39E-AF95088171A5}"/>
              </a:ext>
            </a:extLst>
          </p:cNvPr>
          <p:cNvCxnSpPr/>
          <p:nvPr/>
        </p:nvCxnSpPr>
        <p:spPr>
          <a:xfrm>
            <a:off x="679081" y="3921885"/>
            <a:ext cx="742950" cy="0"/>
          </a:xfrm>
          <a:prstGeom prst="line">
            <a:avLst/>
          </a:prstGeom>
          <a:ln w="31750" cap="rnd">
            <a:solidFill>
              <a:srgbClr val="D9D9D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0CDC93E-207B-456D-991F-AF40DB5BAD0E}"/>
              </a:ext>
            </a:extLst>
          </p:cNvPr>
          <p:cNvSpPr txBox="1"/>
          <p:nvPr/>
        </p:nvSpPr>
        <p:spPr>
          <a:xfrm>
            <a:off x="323174" y="2838268"/>
            <a:ext cx="479618" cy="369332"/>
          </a:xfrm>
          <a:prstGeom prst="rect">
            <a:avLst/>
          </a:prstGeom>
          <a:noFill/>
          <a:effectLst>
            <a:outerShdw blurRad="25400" dist="12700" dir="2700000" algn="tl" rotWithShape="0">
              <a:prstClr val="black">
                <a:alpha val="68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ko-KR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EA83A5"/>
                </a:solidFill>
                <a:latin typeface="Sandoll 네모니2 08 Oblique Rg" panose="020B0600000101010101" pitchFamily="34" charset="-127"/>
                <a:ea typeface="Sandoll 네모니2 08 Oblique Rg" panose="020B0600000101010101" pitchFamily="34" charset="-127"/>
              </a:rPr>
              <a:t>01</a:t>
            </a:r>
            <a:endParaRPr lang="ko-KR" altLang="en-US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rgbClr val="EA83A5"/>
              </a:solidFill>
              <a:latin typeface="Sandoll 네모니2 08 Oblique Rg" panose="020B0600000101010101" pitchFamily="34" charset="-127"/>
              <a:ea typeface="Sandoll 네모니2 08 Oblique Rg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676DA18-C7A6-4A8C-8ADC-2AA7B526BD64}"/>
              </a:ext>
            </a:extLst>
          </p:cNvPr>
          <p:cNvSpPr txBox="1"/>
          <p:nvPr/>
        </p:nvSpPr>
        <p:spPr>
          <a:xfrm>
            <a:off x="2591572" y="3011393"/>
            <a:ext cx="479618" cy="369332"/>
          </a:xfrm>
          <a:prstGeom prst="rect">
            <a:avLst/>
          </a:prstGeom>
          <a:noFill/>
          <a:effectLst>
            <a:outerShdw blurRad="25400" dist="12700" dir="2700000" algn="tl" rotWithShape="0">
              <a:prstClr val="black">
                <a:alpha val="68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C6BFEB"/>
                </a:solidFill>
                <a:effectLst/>
                <a:uLnTx/>
                <a:uFillTx/>
                <a:latin typeface="Sandoll 네모니2 08 Oblique Rg" panose="020B0600000101010101" pitchFamily="34" charset="-127"/>
                <a:ea typeface="Sandoll 네모니2 08 Oblique Rg" panose="020B0600000101010101" pitchFamily="34" charset="-127"/>
              </a:defRPr>
            </a:lvl1pPr>
          </a:lstStyle>
          <a:p>
            <a:r>
              <a:rPr lang="en-US" altLang="ko-KR" sz="1800" dirty="0">
                <a:solidFill>
                  <a:srgbClr val="EA83A5"/>
                </a:solidFill>
              </a:rPr>
              <a:t>03</a:t>
            </a:r>
            <a:endParaRPr lang="ko-KR" altLang="en-US" sz="1800" dirty="0">
              <a:solidFill>
                <a:srgbClr val="EA83A5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40DB0A-99AD-45B2-8FAB-6D7E4CE0DF48}"/>
              </a:ext>
            </a:extLst>
          </p:cNvPr>
          <p:cNvSpPr txBox="1"/>
          <p:nvPr/>
        </p:nvSpPr>
        <p:spPr>
          <a:xfrm>
            <a:off x="2381125" y="3304971"/>
            <a:ext cx="889987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050" b="1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DB</a:t>
            </a:r>
            <a:r>
              <a:rPr lang="ko-KR" altLang="en-US" sz="1050" b="1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설계</a:t>
            </a:r>
            <a:endParaRPr lang="en-US" altLang="ko-KR" sz="1050" b="1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Sandoll 네모니2 07 Oblique Lt" panose="020B0600000101010101" pitchFamily="34" charset="-127"/>
              <a:ea typeface="Sandoll 네모니2 07 Oblique Lt" panose="020B0600000101010101" pitchFamily="34" charset="-127"/>
            </a:endParaRPr>
          </a:p>
          <a:p>
            <a:pPr algn="ctr">
              <a:lnSpc>
                <a:spcPct val="120000"/>
              </a:lnSpc>
              <a:defRPr/>
            </a:pPr>
            <a:r>
              <a:rPr lang="en-US" altLang="ko-KR" sz="1050" b="1" dirty="0">
                <a:solidFill>
                  <a:schemeClr val="bg2">
                    <a:lumMod val="25000"/>
                  </a:schemeClr>
                </a:solidFill>
              </a:rPr>
              <a:t>(2022.05.06)</a:t>
            </a:r>
            <a:endParaRPr lang="ko-KR" altLang="en-US" sz="1050" b="1" dirty="0">
              <a:solidFill>
                <a:schemeClr val="bg2">
                  <a:lumMod val="25000"/>
                </a:schemeClr>
              </a:solidFill>
            </a:endParaRPr>
          </a:p>
          <a:p>
            <a:pPr algn="ctr">
              <a:lnSpc>
                <a:spcPct val="120000"/>
              </a:lnSpc>
              <a:defRPr/>
            </a:pPr>
            <a:endParaRPr lang="ko-KR" altLang="en-US" sz="105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Sandoll 네모니2 07 Oblique Lt" panose="020B0600000101010101" pitchFamily="34" charset="-127"/>
              <a:ea typeface="Sandoll 네모니2 07 Oblique Lt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B860DE-7444-42A4-8A6D-81134969758C}"/>
              </a:ext>
            </a:extLst>
          </p:cNvPr>
          <p:cNvSpPr txBox="1"/>
          <p:nvPr/>
        </p:nvSpPr>
        <p:spPr>
          <a:xfrm>
            <a:off x="4915863" y="2961903"/>
            <a:ext cx="479618" cy="369332"/>
          </a:xfrm>
          <a:prstGeom prst="rect">
            <a:avLst/>
          </a:prstGeom>
          <a:noFill/>
          <a:effectLst>
            <a:outerShdw blurRad="25400" dist="12700" dir="2700000" algn="tl" rotWithShape="0">
              <a:prstClr val="black">
                <a:alpha val="68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C6BFEB"/>
                </a:solidFill>
                <a:effectLst/>
                <a:uLnTx/>
                <a:uFillTx/>
                <a:latin typeface="Sandoll 네모니2 08 Oblique Rg" panose="020B0600000101010101" pitchFamily="34" charset="-127"/>
                <a:ea typeface="Sandoll 네모니2 08 Oblique Rg" panose="020B0600000101010101" pitchFamily="34" charset="-127"/>
              </a:defRPr>
            </a:lvl1pPr>
          </a:lstStyle>
          <a:p>
            <a:r>
              <a:rPr lang="en-US" altLang="ko-KR" sz="1800" dirty="0">
                <a:solidFill>
                  <a:srgbClr val="EA83A5"/>
                </a:solidFill>
              </a:rPr>
              <a:t>05</a:t>
            </a:r>
            <a:endParaRPr lang="ko-KR" altLang="en-US" sz="1800" dirty="0">
              <a:solidFill>
                <a:srgbClr val="EA83A5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255AF28-9DE2-4D18-A157-25B4D591BF23}"/>
              </a:ext>
            </a:extLst>
          </p:cNvPr>
          <p:cNvSpPr txBox="1"/>
          <p:nvPr/>
        </p:nvSpPr>
        <p:spPr>
          <a:xfrm>
            <a:off x="4382338" y="3321408"/>
            <a:ext cx="1579278" cy="682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050" b="1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JSP</a:t>
            </a:r>
            <a:r>
              <a:rPr lang="ko-KR" altLang="en-US" sz="1050" b="1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변환</a:t>
            </a:r>
            <a:endParaRPr lang="en-US" altLang="ko-KR" sz="1050" b="1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Sandoll 네모니2 07 Oblique Lt" panose="020B0600000101010101" pitchFamily="34" charset="-127"/>
              <a:ea typeface="Sandoll 네모니2 07 Oblique Lt" panose="020B0600000101010101" pitchFamily="34" charset="-127"/>
            </a:endParaRPr>
          </a:p>
          <a:p>
            <a:pPr algn="ctr" defTabSz="6000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050" b="1" dirty="0">
                <a:solidFill>
                  <a:schemeClr val="bg2">
                    <a:lumMod val="25000"/>
                  </a:schemeClr>
                </a:solidFill>
              </a:rPr>
              <a:t>(2022.05.09~2022.05.10)</a:t>
            </a:r>
            <a:endParaRPr lang="ko-KR" altLang="en-US" sz="1050" b="1" dirty="0">
              <a:solidFill>
                <a:schemeClr val="bg2">
                  <a:lumMod val="25000"/>
                </a:schemeClr>
              </a:solidFill>
            </a:endParaRPr>
          </a:p>
          <a:p>
            <a:pPr algn="ctr">
              <a:lnSpc>
                <a:spcPct val="120000"/>
              </a:lnSpc>
              <a:defRPr/>
            </a:pPr>
            <a:endParaRPr lang="ko-KR" altLang="en-US" sz="105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Sandoll 네모니2 07 Oblique Lt" panose="020B0600000101010101" pitchFamily="34" charset="-127"/>
              <a:ea typeface="Sandoll 네모니2 07 Oblique Lt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D2968CF-5D3D-4EE9-AD79-53DDFCC40970}"/>
              </a:ext>
            </a:extLst>
          </p:cNvPr>
          <p:cNvSpPr txBox="1"/>
          <p:nvPr/>
        </p:nvSpPr>
        <p:spPr>
          <a:xfrm>
            <a:off x="1393121" y="4156214"/>
            <a:ext cx="479618" cy="369332"/>
          </a:xfrm>
          <a:prstGeom prst="rect">
            <a:avLst/>
          </a:prstGeom>
          <a:noFill/>
          <a:effectLst>
            <a:outerShdw blurRad="25400" dist="12700" dir="2700000" algn="tl" rotWithShape="0">
              <a:prstClr val="black">
                <a:alpha val="68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EAD651"/>
                </a:solidFill>
                <a:effectLst/>
                <a:uLnTx/>
                <a:uFillTx/>
                <a:latin typeface="Sandoll 네모니2 08 Oblique Rg" panose="020B0600000101010101" pitchFamily="34" charset="-127"/>
                <a:ea typeface="Sandoll 네모니2 08 Oblique Rg" panose="020B0600000101010101" pitchFamily="34" charset="-127"/>
              </a:defRPr>
            </a:lvl1pPr>
          </a:lstStyle>
          <a:p>
            <a:r>
              <a:rPr lang="en-US" altLang="ko-KR" sz="1800" dirty="0">
                <a:solidFill>
                  <a:srgbClr val="F3DF68"/>
                </a:solidFill>
              </a:rPr>
              <a:t>02</a:t>
            </a:r>
            <a:endParaRPr lang="ko-KR" altLang="en-US" sz="1800" dirty="0">
              <a:solidFill>
                <a:srgbClr val="F3DF68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8A2EA7B-7BD1-4CED-8029-EFFB8B444293}"/>
              </a:ext>
            </a:extLst>
          </p:cNvPr>
          <p:cNvSpPr txBox="1"/>
          <p:nvPr/>
        </p:nvSpPr>
        <p:spPr>
          <a:xfrm>
            <a:off x="817641" y="4502463"/>
            <a:ext cx="1630575" cy="867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1050" b="1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화면설계</a:t>
            </a:r>
            <a:r>
              <a:rPr lang="en-US" altLang="ko-KR" sz="1050" b="1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/</a:t>
            </a:r>
          </a:p>
          <a:p>
            <a:pPr algn="ctr">
              <a:lnSpc>
                <a:spcPct val="120000"/>
              </a:lnSpc>
              <a:defRPr/>
            </a:pPr>
            <a:r>
              <a:rPr lang="en-US" altLang="ko-KR" sz="1050" b="1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HTML</a:t>
            </a:r>
            <a:r>
              <a:rPr lang="ko-KR" altLang="en-US" sz="1050" b="1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제작</a:t>
            </a:r>
            <a:endParaRPr lang="en-US" altLang="ko-KR" sz="1050" b="1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Sandoll 네모니2 07 Oblique Lt" panose="020B0600000101010101" pitchFamily="34" charset="-127"/>
              <a:ea typeface="Sandoll 네모니2 07 Oblique Lt" panose="020B0600000101010101" pitchFamily="34" charset="-127"/>
            </a:endParaRPr>
          </a:p>
          <a:p>
            <a:pPr algn="ctr">
              <a:lnSpc>
                <a:spcPct val="120000"/>
              </a:lnSpc>
              <a:defRPr/>
            </a:pPr>
            <a:r>
              <a:rPr lang="en-US" altLang="ko-KR" sz="1050" b="1" dirty="0">
                <a:solidFill>
                  <a:schemeClr val="bg2">
                    <a:lumMod val="25000"/>
                  </a:schemeClr>
                </a:solidFill>
              </a:rPr>
              <a:t>(2022.04.26 ~ 2022.05.06</a:t>
            </a:r>
            <a:r>
              <a:rPr lang="en-US" altLang="ko-KR" sz="788" b="1" dirty="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ko-KR" altLang="en-US" sz="788" b="1" dirty="0">
              <a:solidFill>
                <a:schemeClr val="bg2">
                  <a:lumMod val="25000"/>
                </a:schemeClr>
              </a:solidFill>
            </a:endParaRPr>
          </a:p>
          <a:p>
            <a:pPr algn="ctr">
              <a:lnSpc>
                <a:spcPct val="120000"/>
              </a:lnSpc>
              <a:defRPr/>
            </a:pPr>
            <a:endParaRPr lang="ko-KR" altLang="en-US" sz="105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Sandoll 네모니2 07 Oblique Lt" panose="020B0600000101010101" pitchFamily="34" charset="-127"/>
              <a:ea typeface="Sandoll 네모니2 07 Oblique Lt" panose="020B060000010101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AEDE2DC-A61D-4B1E-8023-88CBBFE71697}"/>
              </a:ext>
            </a:extLst>
          </p:cNvPr>
          <p:cNvSpPr txBox="1"/>
          <p:nvPr/>
        </p:nvSpPr>
        <p:spPr>
          <a:xfrm>
            <a:off x="3709779" y="4108267"/>
            <a:ext cx="479618" cy="369332"/>
          </a:xfrm>
          <a:prstGeom prst="rect">
            <a:avLst/>
          </a:prstGeom>
          <a:noFill/>
          <a:effectLst>
            <a:outerShdw blurRad="25400" dist="12700" dir="2700000" algn="tl" rotWithShape="0">
              <a:prstClr val="black">
                <a:alpha val="68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EAD651"/>
                </a:solidFill>
                <a:effectLst/>
                <a:uLnTx/>
                <a:uFillTx/>
                <a:latin typeface="Sandoll 네모니2 08 Oblique Rg" panose="020B0600000101010101" pitchFamily="34" charset="-127"/>
                <a:ea typeface="Sandoll 네모니2 08 Oblique Rg" panose="020B0600000101010101" pitchFamily="34" charset="-127"/>
              </a:defRPr>
            </a:lvl1pPr>
          </a:lstStyle>
          <a:p>
            <a:r>
              <a:rPr lang="en-US" altLang="ko-KR" sz="1800" dirty="0">
                <a:solidFill>
                  <a:srgbClr val="F3DF68"/>
                </a:solidFill>
              </a:rPr>
              <a:t>04</a:t>
            </a:r>
            <a:endParaRPr lang="ko-KR" altLang="en-US" sz="1800" dirty="0">
              <a:solidFill>
                <a:srgbClr val="F3DF68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263A322-BBB1-4A13-9C5D-5206FC72608C}"/>
              </a:ext>
            </a:extLst>
          </p:cNvPr>
          <p:cNvSpPr txBox="1"/>
          <p:nvPr/>
        </p:nvSpPr>
        <p:spPr>
          <a:xfrm>
            <a:off x="3257731" y="4454516"/>
            <a:ext cx="1383713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1050" b="1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기획발표</a:t>
            </a:r>
            <a:r>
              <a:rPr lang="en-US" altLang="ko-KR" sz="1050" b="1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(</a:t>
            </a:r>
            <a:r>
              <a:rPr lang="ko-KR" altLang="en-US" sz="1050" b="1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중간발표</a:t>
            </a:r>
            <a:r>
              <a:rPr lang="en-US" altLang="ko-KR" sz="1050" b="1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)</a:t>
            </a:r>
          </a:p>
          <a:p>
            <a:pPr algn="ctr">
              <a:lnSpc>
                <a:spcPct val="120000"/>
              </a:lnSpc>
              <a:defRPr/>
            </a:pPr>
            <a:r>
              <a:rPr lang="en-US" altLang="ko-KR" sz="1050" b="1" dirty="0">
                <a:solidFill>
                  <a:schemeClr val="bg2">
                    <a:lumMod val="25000"/>
                  </a:schemeClr>
                </a:solidFill>
              </a:rPr>
              <a:t>(2022.05.09)</a:t>
            </a:r>
            <a:endParaRPr lang="ko-KR" altLang="en-US" sz="1050" b="1" dirty="0">
              <a:solidFill>
                <a:schemeClr val="bg2">
                  <a:lumMod val="25000"/>
                </a:schemeClr>
              </a:solidFill>
            </a:endParaRPr>
          </a:p>
          <a:p>
            <a:pPr algn="ctr">
              <a:lnSpc>
                <a:spcPct val="120000"/>
              </a:lnSpc>
              <a:defRPr/>
            </a:pPr>
            <a:endParaRPr lang="ko-KR" altLang="en-US" sz="105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Sandoll 네모니2 07 Oblique Lt" panose="020B0600000101010101" pitchFamily="34" charset="-127"/>
              <a:ea typeface="Sandoll 네모니2 07 Oblique Lt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5C38247-9B6A-44F7-9BFE-9DCD1F7223F3}"/>
              </a:ext>
            </a:extLst>
          </p:cNvPr>
          <p:cNvSpPr txBox="1"/>
          <p:nvPr/>
        </p:nvSpPr>
        <p:spPr>
          <a:xfrm>
            <a:off x="6019738" y="4108267"/>
            <a:ext cx="479618" cy="369332"/>
          </a:xfrm>
          <a:prstGeom prst="rect">
            <a:avLst/>
          </a:prstGeom>
          <a:noFill/>
          <a:effectLst>
            <a:outerShdw blurRad="25400" dist="12700" dir="2700000" algn="tl" rotWithShape="0">
              <a:prstClr val="black">
                <a:alpha val="68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EAD651"/>
                </a:solidFill>
                <a:effectLst/>
                <a:uLnTx/>
                <a:uFillTx/>
                <a:latin typeface="Sandoll 네모니2 08 Oblique Rg" panose="020B0600000101010101" pitchFamily="34" charset="-127"/>
                <a:ea typeface="Sandoll 네모니2 08 Oblique Rg" panose="020B0600000101010101" pitchFamily="34" charset="-127"/>
              </a:defRPr>
            </a:lvl1pPr>
          </a:lstStyle>
          <a:p>
            <a:r>
              <a:rPr lang="en-US" altLang="ko-KR" sz="1800" dirty="0">
                <a:solidFill>
                  <a:srgbClr val="F3DF68"/>
                </a:solidFill>
              </a:rPr>
              <a:t>06</a:t>
            </a:r>
            <a:endParaRPr lang="ko-KR" altLang="en-US" sz="1800" dirty="0">
              <a:solidFill>
                <a:srgbClr val="F3DF68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09AE03E-1880-4CA9-9912-DD6100A4F547}"/>
              </a:ext>
            </a:extLst>
          </p:cNvPr>
          <p:cNvSpPr txBox="1"/>
          <p:nvPr/>
        </p:nvSpPr>
        <p:spPr>
          <a:xfrm>
            <a:off x="5058643" y="4484858"/>
            <a:ext cx="2401808" cy="682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1050" b="1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개발구현</a:t>
            </a:r>
            <a:endParaRPr lang="en-US" altLang="ko-KR" sz="1050" b="1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Sandoll 네모니2 07 Oblique Lt" panose="020B0600000101010101" pitchFamily="34" charset="-127"/>
              <a:ea typeface="Sandoll 네모니2 07 Oblique Lt" panose="020B0600000101010101" pitchFamily="34" charset="-127"/>
            </a:endParaRPr>
          </a:p>
          <a:p>
            <a:pPr algn="ctr" defTabSz="6000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050" b="1" dirty="0">
                <a:solidFill>
                  <a:schemeClr val="bg2">
                    <a:lumMod val="25000"/>
                  </a:schemeClr>
                </a:solidFill>
              </a:rPr>
              <a:t>(2022.05.11~2022.05.26)</a:t>
            </a:r>
            <a:endParaRPr lang="ko-KR" altLang="en-US" sz="1050" b="1" dirty="0">
              <a:solidFill>
                <a:schemeClr val="bg2">
                  <a:lumMod val="25000"/>
                </a:schemeClr>
              </a:solidFill>
            </a:endParaRPr>
          </a:p>
          <a:p>
            <a:pPr algn="ctr">
              <a:lnSpc>
                <a:spcPct val="120000"/>
              </a:lnSpc>
              <a:defRPr/>
            </a:pPr>
            <a:endParaRPr lang="ko-KR" altLang="en-US" sz="105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Sandoll 네모니2 07 Oblique Lt" panose="020B0600000101010101" pitchFamily="34" charset="-127"/>
              <a:ea typeface="Sandoll 네모니2 07 Oblique Lt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0865E011-72BA-4BE8-BB59-431532B17C75}"/>
              </a:ext>
            </a:extLst>
          </p:cNvPr>
          <p:cNvCxnSpPr/>
          <p:nvPr/>
        </p:nvCxnSpPr>
        <p:spPr>
          <a:xfrm>
            <a:off x="6472466" y="3943967"/>
            <a:ext cx="742950" cy="0"/>
          </a:xfrm>
          <a:prstGeom prst="line">
            <a:avLst/>
          </a:prstGeom>
          <a:ln w="31750" cap="rnd">
            <a:solidFill>
              <a:srgbClr val="D9D9D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7142666" y="3021158"/>
            <a:ext cx="1839063" cy="1781914"/>
            <a:chOff x="9739916" y="2635454"/>
            <a:chExt cx="2452084" cy="2375885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9F261DFD-D7BE-44C3-BAD9-A026F592B51E}"/>
                </a:ext>
              </a:extLst>
            </p:cNvPr>
            <p:cNvSpPr/>
            <p:nvPr/>
          </p:nvSpPr>
          <p:spPr>
            <a:xfrm>
              <a:off x="9835637" y="2635454"/>
              <a:ext cx="2225985" cy="2229844"/>
            </a:xfrm>
            <a:prstGeom prst="ellipse">
              <a:avLst/>
            </a:prstGeom>
            <a:solidFill>
              <a:srgbClr val="F0ECE9"/>
            </a:solidFill>
            <a:ln w="79375">
              <a:solidFill>
                <a:srgbClr val="EAA4BB"/>
              </a:solidFill>
            </a:ln>
            <a:effectLst>
              <a:outerShdw blurRad="635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5C38247-9B6A-44F7-9BFE-9DCD1F7223F3}"/>
                </a:ext>
              </a:extLst>
            </p:cNvPr>
            <p:cNvSpPr txBox="1"/>
            <p:nvPr/>
          </p:nvSpPr>
          <p:spPr>
            <a:xfrm>
              <a:off x="10628883" y="2760106"/>
              <a:ext cx="639491" cy="492443"/>
            </a:xfrm>
            <a:prstGeom prst="rect">
              <a:avLst/>
            </a:prstGeom>
            <a:noFill/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0" normalizeH="0" baseline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rgbClr val="EAD651"/>
                  </a:solidFill>
                  <a:effectLst/>
                  <a:uLnTx/>
                  <a:uFillTx/>
                  <a:latin typeface="Sandoll 네모니2 08 Oblique Rg" panose="020B0600000101010101" pitchFamily="34" charset="-127"/>
                  <a:ea typeface="Sandoll 네모니2 08 Oblique Rg" panose="020B0600000101010101" pitchFamily="34" charset="-127"/>
                </a:defRPr>
              </a:lvl1pPr>
            </a:lstStyle>
            <a:p>
              <a:r>
                <a:rPr lang="en-US" altLang="ko-KR" sz="1800" dirty="0">
                  <a:solidFill>
                    <a:srgbClr val="EA83A5"/>
                  </a:solidFill>
                </a:rPr>
                <a:t>07</a:t>
              </a:r>
              <a:endParaRPr lang="ko-KR" altLang="en-US" sz="1800" dirty="0">
                <a:solidFill>
                  <a:srgbClr val="EA83A5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09AE03E-1880-4CA9-9912-DD6100A4F547}"/>
                </a:ext>
              </a:extLst>
            </p:cNvPr>
            <p:cNvSpPr txBox="1"/>
            <p:nvPr/>
          </p:nvSpPr>
          <p:spPr>
            <a:xfrm>
              <a:off x="9739916" y="3337035"/>
              <a:ext cx="2452084" cy="1674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4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latin typeface="HY견고딕" panose="02030600000101010101" pitchFamily="18" charset="-127"/>
                  <a:ea typeface="HY견고딕" panose="02030600000101010101" pitchFamily="18" charset="-127"/>
                </a:rPr>
                <a:t>구현발표</a:t>
              </a:r>
              <a:endParaRPr lang="en-US" altLang="ko-KR" sz="24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en-US" altLang="ko-KR" sz="1500" b="1" dirty="0"/>
                <a:t>(2022.05.27)</a:t>
              </a:r>
              <a:endParaRPr lang="ko-KR" altLang="en-US" sz="1500" b="1" dirty="0"/>
            </a:p>
            <a:p>
              <a:pPr algn="ctr">
                <a:lnSpc>
                  <a:spcPct val="120000"/>
                </a:lnSpc>
                <a:defRPr/>
              </a:pPr>
              <a:endParaRPr lang="ko-KR" altLang="en-US" sz="24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endParaRPr>
            </a:p>
          </p:txBody>
        </p:sp>
      </p:grpSp>
      <p:sp>
        <p:nvSpPr>
          <p:cNvPr id="56" name="모서리가 둥근 직사각형 55"/>
          <p:cNvSpPr/>
          <p:nvPr/>
        </p:nvSpPr>
        <p:spPr>
          <a:xfrm>
            <a:off x="85243" y="426086"/>
            <a:ext cx="3654934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939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ko-KR" altLang="en-US" sz="2800" b="1" dirty="0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altLang="ko-KR" sz="2800" b="1" dirty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19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rgbClr val="F0EC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958236"/>
            <a:ext cx="9144000" cy="5899764"/>
          </a:xfrm>
          <a:prstGeom prst="rect">
            <a:avLst/>
          </a:prstGeom>
          <a:solidFill>
            <a:schemeClr val="tx1">
              <a:lumMod val="50000"/>
              <a:lumOff val="50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67104" y="255424"/>
            <a:ext cx="4141894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3919"/>
              </a:lnSpc>
            </a:pPr>
            <a:r>
              <a:rPr lang="ko-KR" altLang="en-US" sz="2800" b="1" dirty="0" smtClean="0">
                <a:solidFill>
                  <a:schemeClr val="bg1"/>
                </a:solidFill>
                <a:latin typeface="+mn-ea"/>
              </a:rPr>
              <a:t>실제 일정 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관리 내역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04" y="1041420"/>
            <a:ext cx="8686065" cy="574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6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92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B24BA5A-719F-EA40-971E-2183CBA1F1C4}"/>
              </a:ext>
            </a:extLst>
          </p:cNvPr>
          <p:cNvSpPr txBox="1"/>
          <p:nvPr/>
        </p:nvSpPr>
        <p:spPr>
          <a:xfrm>
            <a:off x="643236" y="2503308"/>
            <a:ext cx="7855557" cy="9002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5250" dirty="0" smtClean="0">
                <a:ln w="19050">
                  <a:solidFill>
                    <a:srgbClr val="F0ECE9"/>
                  </a:solidFill>
                </a:ln>
                <a:noFill/>
                <a:latin typeface="Sandoll Nemony2 09 Oblique Bd" panose="020B0600000101010101" pitchFamily="34" charset="-127"/>
                <a:ea typeface="Sandoll Nemony2 09 Oblique Bd" panose="020B0600000101010101" pitchFamily="34" charset="-127"/>
              </a:rPr>
              <a:t>분석 내용</a:t>
            </a:r>
            <a:endParaRPr lang="ko-KR" altLang="en-US" sz="5250" dirty="0">
              <a:ln w="19050">
                <a:noFill/>
              </a:ln>
              <a:solidFill>
                <a:srgbClr val="939299"/>
              </a:solidFill>
              <a:effectLst>
                <a:outerShdw dist="101600" dir="2700000" algn="tl" rotWithShape="0">
                  <a:srgbClr val="EA83A5"/>
                </a:outerShdw>
              </a:effectLst>
              <a:latin typeface="Sandoll Nemony2 09 Oblique Bd" panose="020B0600000101010101" pitchFamily="34" charset="-127"/>
              <a:ea typeface="Sandoll Nemony2 09 Oblique B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678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7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4691</TotalTime>
  <Words>646</Words>
  <Application>Microsoft Office PowerPoint</Application>
  <PresentationFormat>화면 슬라이드 쇼(4:3)</PresentationFormat>
  <Paragraphs>268</Paragraphs>
  <Slides>61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22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61</vt:i4>
      </vt:variant>
    </vt:vector>
  </HeadingPairs>
  <TitlesOfParts>
    <vt:vector size="86" baseType="lpstr">
      <vt:lpstr>Calibri</vt:lpstr>
      <vt:lpstr>HY바다M</vt:lpstr>
      <vt:lpstr>Sandoll Nemony2 02 Basic Lt</vt:lpstr>
      <vt:lpstr>Arial Rounded MT Bold</vt:lpstr>
      <vt:lpstr>HY견고딕</vt:lpstr>
      <vt:lpstr>Arita Buri Medium</vt:lpstr>
      <vt:lpstr>굴림</vt:lpstr>
      <vt:lpstr>휴먼둥근헤드라인</vt:lpstr>
      <vt:lpstr>Sandoll Nemony2 09 Oblique Bd</vt:lpstr>
      <vt:lpstr>한컴바탕</vt:lpstr>
      <vt:lpstr>바탕</vt:lpstr>
      <vt:lpstr>Sandoll 네모니2 08 Oblique Rg</vt:lpstr>
      <vt:lpstr>Calibri Light</vt:lpstr>
      <vt:lpstr>Times New Roman</vt:lpstr>
      <vt:lpstr>Sandoll 네모니2 07 Oblique Lt</vt:lpstr>
      <vt:lpstr>Arial Black</vt:lpstr>
      <vt:lpstr>Arial</vt:lpstr>
      <vt:lpstr>Verdana</vt:lpstr>
      <vt:lpstr>맑은 고딕</vt:lpstr>
      <vt:lpstr>Bahnschrift SemiLight</vt:lpstr>
      <vt:lpstr>서울남산체 vert</vt:lpstr>
      <vt:lpstr>Arita Buri Medium Bold</vt:lpstr>
      <vt:lpstr>3_Office 테마</vt:lpstr>
      <vt:lpstr>1_Office 테마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예린</dc:creator>
  <cp:lastModifiedBy>MYCOM</cp:lastModifiedBy>
  <cp:revision>291</cp:revision>
  <dcterms:created xsi:type="dcterms:W3CDTF">2020-10-29T09:52:57Z</dcterms:created>
  <dcterms:modified xsi:type="dcterms:W3CDTF">2022-05-27T03:12:19Z</dcterms:modified>
</cp:coreProperties>
</file>